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35"/>
  </p:notesMasterIdLst>
  <p:sldIdLst>
    <p:sldId id="407" r:id="rId2"/>
    <p:sldId id="428" r:id="rId3"/>
    <p:sldId id="412" r:id="rId4"/>
    <p:sldId id="429" r:id="rId5"/>
    <p:sldId id="431" r:id="rId6"/>
    <p:sldId id="414" r:id="rId7"/>
    <p:sldId id="398" r:id="rId8"/>
    <p:sldId id="420" r:id="rId9"/>
    <p:sldId id="430" r:id="rId10"/>
    <p:sldId id="432" r:id="rId11"/>
    <p:sldId id="409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2" r:id="rId20"/>
    <p:sldId id="424" r:id="rId21"/>
    <p:sldId id="440" r:id="rId22"/>
    <p:sldId id="441" r:id="rId23"/>
    <p:sldId id="450" r:id="rId24"/>
    <p:sldId id="443" r:id="rId25"/>
    <p:sldId id="444" r:id="rId26"/>
    <p:sldId id="447" r:id="rId27"/>
    <p:sldId id="454" r:id="rId28"/>
    <p:sldId id="446" r:id="rId29"/>
    <p:sldId id="451" r:id="rId30"/>
    <p:sldId id="453" r:id="rId31"/>
    <p:sldId id="452" r:id="rId32"/>
    <p:sldId id="448" r:id="rId33"/>
    <p:sldId id="449" r:id="rId3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96457" autoAdjust="0"/>
  </p:normalViewPr>
  <p:slideViewPr>
    <p:cSldViewPr>
      <p:cViewPr>
        <p:scale>
          <a:sx n="70" d="100"/>
          <a:sy n="70" d="100"/>
        </p:scale>
        <p:origin x="-133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E8FE-4782-4107-B8BF-F3B270BBAF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D9928-0A6D-475F-8D57-9B17757B763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Высокий уровень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DA72BB-5122-450A-99FA-4C92C1289712}" type="parTrans" cxnId="{CF8A20AF-222D-4F81-A3F6-701F559AC7C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7B22CBEA-BD08-435D-81CA-D4A0A9F68C6C}" type="sibTrans" cxnId="{CF8A20AF-222D-4F81-A3F6-701F559AC7C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CAA9E1C2-2B0D-4793-BF05-8D41D5BC0BA0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 + обязательная мера таможенного контроля «Таможенный досмотр»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B18B76-16BD-4298-AB88-72B7BC4170A0}" type="parTrans" cxnId="{F33370C3-51DF-4349-9E80-0BA5602C458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FAD13258-4700-4A68-8686-FA012A138CD4}" type="sibTrans" cxnId="{F33370C3-51DF-4349-9E80-0BA5602C458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41435880-90C6-44C8-A7A0-A6E0BC45F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  <a:ln/>
      </dgm:spPr>
      <dgm:t>
        <a:bodyPr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Средний уровень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D95840-4D46-473B-BC8B-28228D1143DF}" type="parTrans" cxnId="{BA19CB5D-EDDB-46E8-81A8-F91FBBB176C1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5B3ACEF2-0568-4987-B0F8-08EFE716DC04}" type="sibTrans" cxnId="{BA19CB5D-EDDB-46E8-81A8-F91FBBB176C1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FC369A71-90A6-42E1-8FAD-58479228DBB1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B84D39-483C-4F2A-9F54-12BAF99A5715}" type="parTrans" cxnId="{E5BF1D42-047D-4FC3-92B0-AB1FB3CD646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5EAD8375-5886-422A-92AD-87891A84A501}" type="sibTrans" cxnId="{E5BF1D42-047D-4FC3-92B0-AB1FB3CD646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53A1CF22-7A55-4D0E-B219-8912BDA21E2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Низкий уровень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982961-0ACD-4875-84FE-532F1EA65504}" type="parTrans" cxnId="{12E17909-4C80-49B8-924C-2530A896D2D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F56D3133-EB15-4ED0-8D0A-3D307CAB560D}" type="sibTrans" cxnId="{12E17909-4C80-49B8-924C-2530A896D2D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D829E684-BDDB-459F-96D6-1A38FB1BFDBB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риска, ориентированных только на риск не соблюдения запретов и ограничений, нарушения прав интеллектуальной собственности и по ориентировке СЭР 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3ABFE4-7466-4816-8028-B3A408FE4C35}" type="parTrans" cxnId="{DDC2E805-0B4D-4E54-A191-31D693EDAB3C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85D9088F-6ED4-4344-BBB7-33E68D7AC25C}" type="sibTrans" cxnId="{DDC2E805-0B4D-4E54-A191-31D693EDAB3C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6314B1DE-60E6-436B-93A4-C64726EC7AFF}" type="pres">
      <dgm:prSet presAssocID="{C4AAE8FE-4782-4107-B8BF-F3B270BBAF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5728F-2C01-46FE-B195-13FA7EB3B75A}" type="pres">
      <dgm:prSet presAssocID="{4ADD9928-0A6D-475F-8D57-9B17757B7630}" presName="composite" presStyleCnt="0"/>
      <dgm:spPr/>
    </dgm:pt>
    <dgm:pt modelId="{45A47D32-B9CD-4387-9BC5-A93F74A6A830}" type="pres">
      <dgm:prSet presAssocID="{4ADD9928-0A6D-475F-8D57-9B17757B76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3A5C6-4C8B-4BC4-861F-E82B8923AD8E}" type="pres">
      <dgm:prSet presAssocID="{4ADD9928-0A6D-475F-8D57-9B17757B7630}" presName="descendantText" presStyleLbl="alignAcc1" presStyleIdx="0" presStyleCnt="3" custLinFactNeighborY="-9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2B296-1F11-4DB8-9DDA-0ADB37D8CCB5}" type="pres">
      <dgm:prSet presAssocID="{7B22CBEA-BD08-435D-81CA-D4A0A9F68C6C}" presName="sp" presStyleCnt="0"/>
      <dgm:spPr/>
    </dgm:pt>
    <dgm:pt modelId="{CC6E191F-C8C2-4F5B-BAD1-47E354BAF5F1}" type="pres">
      <dgm:prSet presAssocID="{41435880-90C6-44C8-A7A0-A6E0BC45F005}" presName="composite" presStyleCnt="0"/>
      <dgm:spPr/>
    </dgm:pt>
    <dgm:pt modelId="{90EDA76F-2EE2-44AB-B06F-EDBD76C7DF14}" type="pres">
      <dgm:prSet presAssocID="{41435880-90C6-44C8-A7A0-A6E0BC45F0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224E2-9FC9-4C83-85EB-EB6CC59CDC13}" type="pres">
      <dgm:prSet presAssocID="{41435880-90C6-44C8-A7A0-A6E0BC45F0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1A5C3-DA0F-45FB-8924-5E3A998FCA0C}" type="pres">
      <dgm:prSet presAssocID="{5B3ACEF2-0568-4987-B0F8-08EFE716DC04}" presName="sp" presStyleCnt="0"/>
      <dgm:spPr/>
    </dgm:pt>
    <dgm:pt modelId="{7AEFF864-824C-40FC-8105-F419B974F31F}" type="pres">
      <dgm:prSet presAssocID="{53A1CF22-7A55-4D0E-B219-8912BDA21E27}" presName="composite" presStyleCnt="0"/>
      <dgm:spPr/>
    </dgm:pt>
    <dgm:pt modelId="{339A4056-A5CF-4EF5-834F-6636CF5C7675}" type="pres">
      <dgm:prSet presAssocID="{53A1CF22-7A55-4D0E-B219-8912BDA21E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09FAB-AA89-4D8D-A9BB-4977DDE81148}" type="pres">
      <dgm:prSet presAssocID="{53A1CF22-7A55-4D0E-B219-8912BDA21E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79616-E47E-457F-AA8B-9C477E11BE4F}" type="presOf" srcId="{4ADD9928-0A6D-475F-8D57-9B17757B7630}" destId="{45A47D32-B9CD-4387-9BC5-A93F74A6A830}" srcOrd="0" destOrd="0" presId="urn:microsoft.com/office/officeart/2005/8/layout/chevron2"/>
    <dgm:cxn modelId="{3EA5EA86-0CEA-42D0-AA9B-F7E4892E4B66}" type="presOf" srcId="{53A1CF22-7A55-4D0E-B219-8912BDA21E27}" destId="{339A4056-A5CF-4EF5-834F-6636CF5C7675}" srcOrd="0" destOrd="0" presId="urn:microsoft.com/office/officeart/2005/8/layout/chevron2"/>
    <dgm:cxn modelId="{6A4C4500-ECA2-4595-80E5-BC290BDCF39E}" type="presOf" srcId="{41435880-90C6-44C8-A7A0-A6E0BC45F005}" destId="{90EDA76F-2EE2-44AB-B06F-EDBD76C7DF14}" srcOrd="0" destOrd="0" presId="urn:microsoft.com/office/officeart/2005/8/layout/chevron2"/>
    <dgm:cxn modelId="{12E17909-4C80-49B8-924C-2530A896D2DB}" srcId="{C4AAE8FE-4782-4107-B8BF-F3B270BBAFD7}" destId="{53A1CF22-7A55-4D0E-B219-8912BDA21E27}" srcOrd="2" destOrd="0" parTransId="{76982961-0ACD-4875-84FE-532F1EA65504}" sibTransId="{F56D3133-EB15-4ED0-8D0A-3D307CAB560D}"/>
    <dgm:cxn modelId="{DDC2E805-0B4D-4E54-A191-31D693EDAB3C}" srcId="{53A1CF22-7A55-4D0E-B219-8912BDA21E27}" destId="{D829E684-BDDB-459F-96D6-1A38FB1BFDBB}" srcOrd="0" destOrd="0" parTransId="{9B3ABFE4-7466-4816-8028-B3A408FE4C35}" sibTransId="{85D9088F-6ED4-4344-BBB7-33E68D7AC25C}"/>
    <dgm:cxn modelId="{E5BF1D42-047D-4FC3-92B0-AB1FB3CD6466}" srcId="{41435880-90C6-44C8-A7A0-A6E0BC45F005}" destId="{FC369A71-90A6-42E1-8FAD-58479228DBB1}" srcOrd="0" destOrd="0" parTransId="{EAB84D39-483C-4F2A-9F54-12BAF99A5715}" sibTransId="{5EAD8375-5886-422A-92AD-87891A84A501}"/>
    <dgm:cxn modelId="{2A85B811-91BA-4658-A5A8-3D46D38FC721}" type="presOf" srcId="{FC369A71-90A6-42E1-8FAD-58479228DBB1}" destId="{775224E2-9FC9-4C83-85EB-EB6CC59CDC13}" srcOrd="0" destOrd="0" presId="urn:microsoft.com/office/officeart/2005/8/layout/chevron2"/>
    <dgm:cxn modelId="{BA19CB5D-EDDB-46E8-81A8-F91FBBB176C1}" srcId="{C4AAE8FE-4782-4107-B8BF-F3B270BBAFD7}" destId="{41435880-90C6-44C8-A7A0-A6E0BC45F005}" srcOrd="1" destOrd="0" parTransId="{9FD95840-4D46-473B-BC8B-28228D1143DF}" sibTransId="{5B3ACEF2-0568-4987-B0F8-08EFE716DC04}"/>
    <dgm:cxn modelId="{BABFC71A-CB15-43C5-B4F7-3219A567B279}" type="presOf" srcId="{CAA9E1C2-2B0D-4793-BF05-8D41D5BC0BA0}" destId="{FA63A5C6-4C8B-4BC4-861F-E82B8923AD8E}" srcOrd="0" destOrd="0" presId="urn:microsoft.com/office/officeart/2005/8/layout/chevron2"/>
    <dgm:cxn modelId="{5B6EDA43-B32D-4D11-99FB-2F2C4238EE25}" type="presOf" srcId="{D829E684-BDDB-459F-96D6-1A38FB1BFDBB}" destId="{ED709FAB-AA89-4D8D-A9BB-4977DDE81148}" srcOrd="0" destOrd="0" presId="urn:microsoft.com/office/officeart/2005/8/layout/chevron2"/>
    <dgm:cxn modelId="{48C36951-611D-473A-B762-85F0B0AB87FB}" type="presOf" srcId="{C4AAE8FE-4782-4107-B8BF-F3B270BBAFD7}" destId="{6314B1DE-60E6-436B-93A4-C64726EC7AFF}" srcOrd="0" destOrd="0" presId="urn:microsoft.com/office/officeart/2005/8/layout/chevron2"/>
    <dgm:cxn modelId="{F33370C3-51DF-4349-9E80-0BA5602C458B}" srcId="{4ADD9928-0A6D-475F-8D57-9B17757B7630}" destId="{CAA9E1C2-2B0D-4793-BF05-8D41D5BC0BA0}" srcOrd="0" destOrd="0" parTransId="{8DB18B76-16BD-4298-AB88-72B7BC4170A0}" sibTransId="{FAD13258-4700-4A68-8686-FA012A138CD4}"/>
    <dgm:cxn modelId="{CF8A20AF-222D-4F81-A3F6-701F559AC7C6}" srcId="{C4AAE8FE-4782-4107-B8BF-F3B270BBAFD7}" destId="{4ADD9928-0A6D-475F-8D57-9B17757B7630}" srcOrd="0" destOrd="0" parTransId="{63DA72BB-5122-450A-99FA-4C92C1289712}" sibTransId="{7B22CBEA-BD08-435D-81CA-D4A0A9F68C6C}"/>
    <dgm:cxn modelId="{FD13417D-461D-46EC-A915-D36F70512C55}" type="presParOf" srcId="{6314B1DE-60E6-436B-93A4-C64726EC7AFF}" destId="{3C95728F-2C01-46FE-B195-13FA7EB3B75A}" srcOrd="0" destOrd="0" presId="urn:microsoft.com/office/officeart/2005/8/layout/chevron2"/>
    <dgm:cxn modelId="{7D7C229F-1EBF-45AE-95EC-150F228354A6}" type="presParOf" srcId="{3C95728F-2C01-46FE-B195-13FA7EB3B75A}" destId="{45A47D32-B9CD-4387-9BC5-A93F74A6A830}" srcOrd="0" destOrd="0" presId="urn:microsoft.com/office/officeart/2005/8/layout/chevron2"/>
    <dgm:cxn modelId="{9BC11966-5F52-4286-B2E9-9B1455BC3FFD}" type="presParOf" srcId="{3C95728F-2C01-46FE-B195-13FA7EB3B75A}" destId="{FA63A5C6-4C8B-4BC4-861F-E82B8923AD8E}" srcOrd="1" destOrd="0" presId="urn:microsoft.com/office/officeart/2005/8/layout/chevron2"/>
    <dgm:cxn modelId="{4EFD351F-1C84-4986-9628-CE2C130685D5}" type="presParOf" srcId="{6314B1DE-60E6-436B-93A4-C64726EC7AFF}" destId="{E022B296-1F11-4DB8-9DDA-0ADB37D8CCB5}" srcOrd="1" destOrd="0" presId="urn:microsoft.com/office/officeart/2005/8/layout/chevron2"/>
    <dgm:cxn modelId="{C9E6AB97-B901-4A8C-A58B-E658BA15BB75}" type="presParOf" srcId="{6314B1DE-60E6-436B-93A4-C64726EC7AFF}" destId="{CC6E191F-C8C2-4F5B-BAD1-47E354BAF5F1}" srcOrd="2" destOrd="0" presId="urn:microsoft.com/office/officeart/2005/8/layout/chevron2"/>
    <dgm:cxn modelId="{7E225043-6C5E-422B-A36D-5923F3DE3EC5}" type="presParOf" srcId="{CC6E191F-C8C2-4F5B-BAD1-47E354BAF5F1}" destId="{90EDA76F-2EE2-44AB-B06F-EDBD76C7DF14}" srcOrd="0" destOrd="0" presId="urn:microsoft.com/office/officeart/2005/8/layout/chevron2"/>
    <dgm:cxn modelId="{56573145-06B9-45CF-9CD2-45F4F09468DA}" type="presParOf" srcId="{CC6E191F-C8C2-4F5B-BAD1-47E354BAF5F1}" destId="{775224E2-9FC9-4C83-85EB-EB6CC59CDC13}" srcOrd="1" destOrd="0" presId="urn:microsoft.com/office/officeart/2005/8/layout/chevron2"/>
    <dgm:cxn modelId="{DD4792BE-2A93-4E8F-9B5C-D6EFAD5E9B7D}" type="presParOf" srcId="{6314B1DE-60E6-436B-93A4-C64726EC7AFF}" destId="{DCC1A5C3-DA0F-45FB-8924-5E3A998FCA0C}" srcOrd="3" destOrd="0" presId="urn:microsoft.com/office/officeart/2005/8/layout/chevron2"/>
    <dgm:cxn modelId="{73EECEFD-EFE0-4DA4-A00E-FBDF34C4E38B}" type="presParOf" srcId="{6314B1DE-60E6-436B-93A4-C64726EC7AFF}" destId="{7AEFF864-824C-40FC-8105-F419B974F31F}" srcOrd="4" destOrd="0" presId="urn:microsoft.com/office/officeart/2005/8/layout/chevron2"/>
    <dgm:cxn modelId="{766DB35B-79BF-4ED6-94FC-259B1DFFC16A}" type="presParOf" srcId="{7AEFF864-824C-40FC-8105-F419B974F31F}" destId="{339A4056-A5CF-4EF5-834F-6636CF5C7675}" srcOrd="0" destOrd="0" presId="urn:microsoft.com/office/officeart/2005/8/layout/chevron2"/>
    <dgm:cxn modelId="{0F03AB0D-BFE2-47E0-8348-802898D8D769}" type="presParOf" srcId="{7AEFF864-824C-40FC-8105-F419B974F31F}" destId="{ED709FAB-AA89-4D8D-A9BB-4977DDE811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7D32-B9CD-4387-9BC5-A93F74A6A830}">
      <dsp:nvSpPr>
        <dsp:cNvPr id="0" name=""/>
        <dsp:cNvSpPr/>
      </dsp:nvSpPr>
      <dsp:spPr>
        <a:xfrm rot="5400000">
          <a:off x="-283745" y="289740"/>
          <a:ext cx="1891634" cy="132414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Высокий уровень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668067"/>
        <a:ext cx="1324144" cy="567490"/>
      </dsp:txXfrm>
    </dsp:sp>
    <dsp:sp modelId="{FA63A5C6-4C8B-4BC4-861F-E82B8923AD8E}">
      <dsp:nvSpPr>
        <dsp:cNvPr id="0" name=""/>
        <dsp:cNvSpPr/>
      </dsp:nvSpPr>
      <dsp:spPr>
        <a:xfrm rot="5400000">
          <a:off x="3808602" y="-2484458"/>
          <a:ext cx="1230209" cy="6199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 + обязательная мера таможенного контроля «Таможенный досмотр»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324144" y="60054"/>
        <a:ext cx="6139071" cy="1110101"/>
      </dsp:txXfrm>
    </dsp:sp>
    <dsp:sp modelId="{90EDA76F-2EE2-44AB-B06F-EDBD76C7DF14}">
      <dsp:nvSpPr>
        <dsp:cNvPr id="0" name=""/>
        <dsp:cNvSpPr/>
      </dsp:nvSpPr>
      <dsp:spPr>
        <a:xfrm rot="5400000">
          <a:off x="-283745" y="1990359"/>
          <a:ext cx="1891634" cy="1324144"/>
        </a:xfrm>
        <a:prstGeom prst="chevron">
          <a:avLst/>
        </a:prstGeom>
        <a:solidFill>
          <a:srgbClr val="FFFF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Средний уровень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2368686"/>
        <a:ext cx="1324144" cy="567490"/>
      </dsp:txXfrm>
    </dsp:sp>
    <dsp:sp modelId="{775224E2-9FC9-4C83-85EB-EB6CC59CDC13}">
      <dsp:nvSpPr>
        <dsp:cNvPr id="0" name=""/>
        <dsp:cNvSpPr/>
      </dsp:nvSpPr>
      <dsp:spPr>
        <a:xfrm rot="5400000">
          <a:off x="3808925" y="-778167"/>
          <a:ext cx="1229562" cy="6199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324144" y="1766636"/>
        <a:ext cx="6139103" cy="1109518"/>
      </dsp:txXfrm>
    </dsp:sp>
    <dsp:sp modelId="{339A4056-A5CF-4EF5-834F-6636CF5C7675}">
      <dsp:nvSpPr>
        <dsp:cNvPr id="0" name=""/>
        <dsp:cNvSpPr/>
      </dsp:nvSpPr>
      <dsp:spPr>
        <a:xfrm rot="5400000">
          <a:off x="-283745" y="3690978"/>
          <a:ext cx="1891634" cy="1324144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Низкий уровень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4069305"/>
        <a:ext cx="1324144" cy="567490"/>
      </dsp:txXfrm>
    </dsp:sp>
    <dsp:sp modelId="{ED709FAB-AA89-4D8D-A9BB-4977DDE81148}">
      <dsp:nvSpPr>
        <dsp:cNvPr id="0" name=""/>
        <dsp:cNvSpPr/>
      </dsp:nvSpPr>
      <dsp:spPr>
        <a:xfrm rot="5400000">
          <a:off x="3808925" y="922451"/>
          <a:ext cx="1229562" cy="6199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риска, ориентированных только на риск не соблюдения запретов и ограничений, нарушения прав интеллектуальной собственности и по ориентировке СЭР 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324144" y="3467254"/>
        <a:ext cx="6139103" cy="110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74F3-66C8-4B07-BD31-C22FE4F2AE07}" type="datetimeFigureOut">
              <a:rPr lang="ru-RU" smtClean="0"/>
              <a:t>07.10.2020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215C9-4999-4FE8-8BD4-1883C7CFE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88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215C9-4999-4FE8-8BD4-1883C7CFE92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00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9C36-E2AE-4763-8B3E-23B0646554F2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02CB-CDB8-470A-88AF-1813C7099D43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61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E697-CFA7-4DDB-A840-53DC4605A1D7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6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EE1B-CDE8-48D2-BFC7-0CFE5E102184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11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142E-2BAC-410B-A82F-AB4722FDE764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7A7C-6150-4841-B4B0-CFFC72189697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6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229A-AEAD-45BF-A30C-6797B1059C44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6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EAB3-48C8-4C7D-89BD-A379F4A05F1D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41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234D-0E7B-42D3-9147-FF7A01A0A66E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8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3E8C-EC02-4D22-8DF7-54DA1DE02CBE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4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E2F8-F00E-43E7-8EF2-FCBC8A9D3B6C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378C5-4C0B-4E04-A904-C05858899D0F}" type="datetime1">
              <a:rPr lang="ru-RU" smtClean="0"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51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D3F375-ADB7-4A9B-8AF7-D338F36E3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97"/>
            <a:ext cx="5591226" cy="4211004"/>
          </a:xfrm>
          <a:prstGeom prst="rect">
            <a:avLst/>
          </a:prstGeom>
        </p:spPr>
      </p:pic>
      <p:sp>
        <p:nvSpPr>
          <p:cNvPr id="11" name="Пятиугольник 4">
            <a:extLst>
              <a:ext uri="{FF2B5EF4-FFF2-40B4-BE49-F238E27FC236}">
                <a16:creationId xmlns:a16="http://schemas.microsoft.com/office/drawing/2014/main" xmlns="" id="{B0B33C20-F5B8-4194-A403-4D7A15D546A1}"/>
              </a:ext>
            </a:extLst>
          </p:cNvPr>
          <p:cNvSpPr/>
          <p:nvPr/>
        </p:nvSpPr>
        <p:spPr>
          <a:xfrm rot="10800000">
            <a:off x="4881657" y="1323498"/>
            <a:ext cx="4265649" cy="4211003"/>
          </a:xfrm>
          <a:prstGeom prst="homePlate">
            <a:avLst>
              <a:gd name="adj" fmla="val 114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endParaRPr lang="ru-RU"/>
          </a:p>
        </p:txBody>
      </p:sp>
      <p:pic>
        <p:nvPicPr>
          <p:cNvPr id="12" name="Picture 6" descr="Картинки по запросу герб рк">
            <a:extLst>
              <a:ext uri="{FF2B5EF4-FFF2-40B4-BE49-F238E27FC236}">
                <a16:creationId xmlns:a16="http://schemas.microsoft.com/office/drawing/2014/main" xmlns="" id="{034282B6-3A82-41A7-9565-64E2F9ED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046"/>
            <a:ext cx="970181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E081FA-1F4C-4849-BE76-1BA484F756F1}"/>
              </a:ext>
            </a:extLst>
          </p:cNvPr>
          <p:cNvSpPr txBox="1"/>
          <p:nvPr/>
        </p:nvSpPr>
        <p:spPr>
          <a:xfrm>
            <a:off x="3543713" y="291572"/>
            <a:ext cx="5413085" cy="626277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ФИНАНСОВ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КАЗАХСТАН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BC59A-0B8E-4936-AC49-7C55E97BA1ED}"/>
              </a:ext>
            </a:extLst>
          </p:cNvPr>
          <p:cNvSpPr txBox="1"/>
          <p:nvPr/>
        </p:nvSpPr>
        <p:spPr>
          <a:xfrm>
            <a:off x="4588117" y="1484784"/>
            <a:ext cx="4363438" cy="228827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РИСКАМИ 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НАЛОГОВОМ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ТАМОЖЕННОМ  АДМИНИСТРИРОВАНИИ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B78D7C-1337-4D62-8228-DCF8898A03CE}"/>
              </a:ext>
            </a:extLst>
          </p:cNvPr>
          <p:cNvSpPr txBox="1"/>
          <p:nvPr/>
        </p:nvSpPr>
        <p:spPr>
          <a:xfrm>
            <a:off x="1909583" y="6228814"/>
            <a:ext cx="5413085" cy="349278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Нур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-Султан, 2020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2947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87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 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НАЛОГОВУЮ ПРОВЕРКУ</a:t>
            </a: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ПОЛОЖЕНИЯ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109" y="980728"/>
            <a:ext cx="84883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Отбор на налоговую проверку по особому порядку основан на прогнозном моделировании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По показателям степени риска субъект (объект) налоговой проверки относится </a:t>
            </a:r>
            <a:r>
              <a:rPr lang="ru-RU" sz="2400" b="1" u="sng" dirty="0"/>
              <a:t>к одной из двух степеней риска: высокая </a:t>
            </a:r>
            <a:r>
              <a:rPr lang="ru-RU" sz="2400" dirty="0"/>
              <a:t>(при показателе вероятности свыше  51%) или </a:t>
            </a:r>
            <a:r>
              <a:rPr lang="ru-RU" sz="2400" b="1" u="sng" dirty="0"/>
              <a:t>не высокая</a:t>
            </a:r>
            <a:r>
              <a:rPr lang="ru-RU" sz="2400" dirty="0"/>
              <a:t> (при показателе 51</a:t>
            </a:r>
            <a:r>
              <a:rPr lang="kk-KZ" sz="2400" dirty="0"/>
              <a:t>% и</a:t>
            </a:r>
            <a:r>
              <a:rPr lang="ru-RU" sz="2400" dirty="0"/>
              <a:t> ниже)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Актуализация </a:t>
            </a:r>
            <a:r>
              <a:rPr lang="ru-RU" sz="2400" dirty="0"/>
              <a:t>степени риска – </a:t>
            </a:r>
            <a:r>
              <a:rPr lang="ru-RU" sz="2400" b="1" u="sng" dirty="0" smtClean="0"/>
              <a:t>1 </a:t>
            </a:r>
            <a:r>
              <a:rPr lang="ru-RU" sz="2400" b="1" u="sng" dirty="0"/>
              <a:t>раз в полугодие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         </a:t>
            </a:r>
            <a:endParaRPr lang="ru-RU" sz="2400" b="1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Результаты </a:t>
            </a:r>
            <a:r>
              <a:rPr lang="ru-RU" sz="2400" dirty="0"/>
              <a:t>отбора субъектов (объектов) налоговой проверки, проводимой по особому порядку на основе оценки степени </a:t>
            </a:r>
            <a:r>
              <a:rPr lang="ru-RU" sz="2400" dirty="0" smtClean="0"/>
              <a:t>риска, </a:t>
            </a:r>
            <a:r>
              <a:rPr lang="ru-RU" sz="2400" b="1" u="sng" dirty="0" smtClean="0"/>
              <a:t>размещаются на сайте </a:t>
            </a:r>
            <a:r>
              <a:rPr lang="ru-RU" sz="2400" b="1" u="sng" dirty="0" err="1" smtClean="0"/>
              <a:t>КПСиСУ</a:t>
            </a:r>
            <a:r>
              <a:rPr lang="ru-RU" sz="2400" b="1" u="sng" dirty="0" smtClean="0"/>
              <a:t> Генеральной прокуратуры РК </a:t>
            </a:r>
            <a:r>
              <a:rPr lang="ru-RU" sz="2400" dirty="0" smtClean="0"/>
              <a:t>в виде полугодовых графиков проверок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10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773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трелка вправо 63"/>
          <p:cNvSpPr/>
          <p:nvPr/>
        </p:nvSpPr>
        <p:spPr>
          <a:xfrm>
            <a:off x="434410" y="1979326"/>
            <a:ext cx="6861363" cy="198846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98461" y="247892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Историческая информация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00021" y="2664010"/>
            <a:ext cx="200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Будущее</a:t>
            </a:r>
          </a:p>
        </p:txBody>
      </p:sp>
      <p:sp>
        <p:nvSpPr>
          <p:cNvPr id="67" name="Правая фигурная скобка 66"/>
          <p:cNvSpPr/>
          <p:nvPr/>
        </p:nvSpPr>
        <p:spPr>
          <a:xfrm rot="5400000" flipH="1">
            <a:off x="4987674" y="1412140"/>
            <a:ext cx="370535" cy="1722001"/>
          </a:xfrm>
          <a:prstGeom prst="rightBrace">
            <a:avLst>
              <a:gd name="adj1" fmla="val 11260"/>
              <a:gd name="adj2" fmla="val 50651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258951" y="1653635"/>
            <a:ext cx="194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Период прогнозирования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395536" y="4362412"/>
            <a:ext cx="5930217" cy="2495588"/>
            <a:chOff x="214086" y="3065306"/>
            <a:chExt cx="8382184" cy="321498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57625" y="3416743"/>
              <a:ext cx="460829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ID</a:t>
              </a:r>
              <a:endParaRPr lang="ru-RU" sz="1200" b="1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69255" y="3416743"/>
              <a:ext cx="664029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БИН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480743" y="3416743"/>
              <a:ext cx="1037194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Форма </a:t>
              </a:r>
              <a:r>
                <a:rPr lang="ru-RU" sz="1200" b="1" dirty="0" err="1"/>
                <a:t>собств</a:t>
              </a:r>
              <a:endParaRPr lang="ru-RU" sz="1200" b="1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561479" y="3416719"/>
              <a:ext cx="94456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Регион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549588" y="3416736"/>
              <a:ext cx="121987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Продукт А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076426" y="3416735"/>
              <a:ext cx="460829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…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580796" y="3416719"/>
              <a:ext cx="106921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Событие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813007" y="3416707"/>
              <a:ext cx="121987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Продукт В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43114" y="3961028"/>
              <a:ext cx="460829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4744" y="3961028"/>
              <a:ext cx="664029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239383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466232" y="3961028"/>
              <a:ext cx="1037194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ТОО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546968" y="3961004"/>
              <a:ext cx="94456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535077" y="3961021"/>
              <a:ext cx="121987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061915" y="3961020"/>
              <a:ext cx="460829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566285" y="3961004"/>
              <a:ext cx="108372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Да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798496" y="3960992"/>
              <a:ext cx="121987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43114" y="4498079"/>
              <a:ext cx="460829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54744" y="4498079"/>
              <a:ext cx="664029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894648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466232" y="4498079"/>
              <a:ext cx="1037194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АО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46968" y="4512569"/>
              <a:ext cx="944567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535077" y="4498072"/>
              <a:ext cx="1219877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6061915" y="4498071"/>
              <a:ext cx="460829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566286" y="4512569"/>
              <a:ext cx="1083726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Нет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798496" y="4512557"/>
              <a:ext cx="1219877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43114" y="5042362"/>
              <a:ext cx="460829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4744" y="5042362"/>
              <a:ext cx="664029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466232" y="5042362"/>
              <a:ext cx="1037194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6968" y="5042338"/>
              <a:ext cx="944567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535077" y="5042355"/>
              <a:ext cx="1219877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061915" y="5042354"/>
              <a:ext cx="460829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6566286" y="5042338"/>
              <a:ext cx="1083726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798496" y="5042326"/>
              <a:ext cx="1219877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4086" y="3065306"/>
              <a:ext cx="4470400" cy="39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Входные данные</a:t>
              </a:r>
            </a:p>
          </p:txBody>
        </p:sp>
        <p:sp>
          <p:nvSpPr>
            <p:cNvPr id="103" name="Правая фигурная скобка 102"/>
            <p:cNvSpPr/>
            <p:nvPr/>
          </p:nvSpPr>
          <p:spPr>
            <a:xfrm rot="5400000">
              <a:off x="3440626" y="2852451"/>
              <a:ext cx="217923" cy="5249119"/>
            </a:xfrm>
            <a:prstGeom prst="rightBrace">
              <a:avLst>
                <a:gd name="adj1" fmla="val 104503"/>
                <a:gd name="adj2" fmla="val 50651"/>
              </a:avLst>
            </a:prstGeom>
            <a:ln w="381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04" name="Правая фигурная скобка 103"/>
            <p:cNvSpPr/>
            <p:nvPr/>
          </p:nvSpPr>
          <p:spPr>
            <a:xfrm rot="5400000">
              <a:off x="6999187" y="4935148"/>
              <a:ext cx="217923" cy="1083726"/>
            </a:xfrm>
            <a:prstGeom prst="rightBrace">
              <a:avLst>
                <a:gd name="adj1" fmla="val 44561"/>
                <a:gd name="adj2" fmla="val 50651"/>
              </a:avLst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49652" y="5636773"/>
              <a:ext cx="3048063" cy="35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Атрибуты НП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548207" y="5685545"/>
              <a:ext cx="3048063" cy="59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Целевая</a:t>
              </a:r>
            </a:p>
            <a:p>
              <a:pPr algn="ctr"/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переменная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780303" y="1524815"/>
            <a:ext cx="233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НП, у которых наступило целевое событие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(проведена налоговая проверка)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48264" y="2537609"/>
            <a:ext cx="1987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НП, которым нужно спрогнозировать вероятность целевого события</a:t>
            </a:r>
          </a:p>
        </p:txBody>
      </p:sp>
      <p:pic>
        <p:nvPicPr>
          <p:cNvPr id="109" name="Picture 18" descr="http://www.clker.com/cliparts/Z/L/8/h/k/v/4-green-crowd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1" y="1531847"/>
            <a:ext cx="823026" cy="9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Группа 109"/>
          <p:cNvGrpSpPr/>
          <p:nvPr/>
        </p:nvGrpSpPr>
        <p:grpSpPr>
          <a:xfrm>
            <a:off x="597555" y="1124744"/>
            <a:ext cx="1113809" cy="1275035"/>
            <a:chOff x="6358280" y="2403953"/>
            <a:chExt cx="1485078" cy="1275035"/>
          </a:xfrm>
        </p:grpSpPr>
        <p:pic>
          <p:nvPicPr>
            <p:cNvPr id="111" name="Picture 28" descr="http://images.clipartpanda.com/audience-clipart-smallest-crow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723" y="2403953"/>
              <a:ext cx="931521" cy="934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280" y="2612314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"/>
                      </a14:imgEffect>
                      <a14:imgEffect>
                        <a14:colorTemperature colorTemp="3625"/>
                      </a14:imgEffect>
                      <a14:imgEffect>
                        <a14:saturation sat="300000"/>
                      </a14:imgEffect>
                      <a14:imgEffect>
                        <a14:brightnessContrast bright="78000" contras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345" y="2585547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colorTemperature colorTemp="4875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471" y="2804318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429" y="2932844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"/>
                      </a14:imgEffect>
                      <a14:imgEffect>
                        <a14:colorTemperature colorTemp="3625"/>
                      </a14:imgEffect>
                      <a14:imgEffect>
                        <a14:saturation sat="300000"/>
                      </a14:imgEffect>
                      <a14:imgEffect>
                        <a14:brightnessContrast bright="78000" contras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943" y="3037927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Правая фигурная скобка 116"/>
          <p:cNvSpPr/>
          <p:nvPr/>
        </p:nvSpPr>
        <p:spPr>
          <a:xfrm rot="5400000">
            <a:off x="1187788" y="2195520"/>
            <a:ext cx="372974" cy="1885727"/>
          </a:xfrm>
          <a:prstGeom prst="rightBrace">
            <a:avLst>
              <a:gd name="adj1" fmla="val 11260"/>
              <a:gd name="adj2" fmla="val 51744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авая фигурная скобка 117"/>
          <p:cNvSpPr/>
          <p:nvPr/>
        </p:nvSpPr>
        <p:spPr>
          <a:xfrm rot="5400000">
            <a:off x="3066171" y="2255611"/>
            <a:ext cx="306235" cy="1740128"/>
          </a:xfrm>
          <a:prstGeom prst="rightBrace">
            <a:avLst>
              <a:gd name="adj1" fmla="val 11260"/>
              <a:gd name="adj2" fmla="val 50651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107504" y="3539195"/>
            <a:ext cx="256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Обучающая выборка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656430" y="3482179"/>
            <a:ext cx="129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Тестовая выборка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27384"/>
            <a:ext cx="9144000" cy="851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193880" y="44624"/>
            <a:ext cx="862659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ОТБОР НА НАЛОГОВУЮ ПРОВЕРКУ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ПРОГНОЗНОЕ МОДЕЛИРОВАНИЕ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43802" y="4395983"/>
            <a:ext cx="2491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2020 году налоговая проверка на основе оценки степени риска (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т.е.плановая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проверка) назначена по 693 НП или 0,04% от общего количества НП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11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3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-1"/>
            <a:ext cx="9144000" cy="963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219" name="Прямоугольник 9"/>
          <p:cNvSpPr>
            <a:spLocks noChangeArrowheads="1"/>
          </p:cNvSpPr>
          <p:nvPr/>
        </p:nvSpPr>
        <p:spPr bwMode="auto">
          <a:xfrm>
            <a:off x="-108520" y="116632"/>
            <a:ext cx="9252520" cy="8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ОТБОР НА НАЛОГОВУЮ ПРОВЕРКУ</a:t>
            </a:r>
          </a:p>
          <a:p>
            <a:pPr algn="ctr">
              <a:lnSpc>
                <a:spcPct val="107000"/>
              </a:lnSpc>
            </a:pPr>
            <a:r>
              <a:rPr lang="kk-KZ" altLang="ru-RU" sz="2400" b="1" dirty="0" smtClean="0">
                <a:latin typeface="Tahoma" pitchFamily="34" charset="0"/>
                <a:cs typeface="Tahoma" pitchFamily="34" charset="0"/>
              </a:rPr>
              <a:t>КРИТЕРИИ ОЦЕНКИ СТЕПЕНИ РИСКА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24460" y="1996673"/>
            <a:ext cx="8919539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На сегодня </a:t>
            </a:r>
            <a:r>
              <a:rPr lang="ru-RU" sz="2400" b="1" dirty="0">
                <a:solidFill>
                  <a:schemeClr val="tx2"/>
                </a:solidFill>
              </a:rPr>
              <a:t>8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открытых </a:t>
            </a:r>
            <a:r>
              <a:rPr lang="ru-RU" b="1" dirty="0" smtClean="0">
                <a:solidFill>
                  <a:schemeClr val="tx2"/>
                </a:solidFill>
              </a:rPr>
              <a:t>критериев (совместный приказ </a:t>
            </a:r>
            <a:r>
              <a:rPr lang="ru-RU" b="1" dirty="0">
                <a:solidFill>
                  <a:schemeClr val="tx2"/>
                </a:solidFill>
              </a:rPr>
              <a:t>МФРК </a:t>
            </a:r>
            <a:r>
              <a:rPr lang="kk-KZ" b="1" dirty="0">
                <a:solidFill>
                  <a:schemeClr val="tx2"/>
                </a:solidFill>
              </a:rPr>
              <a:t>от 28 ноября 2018 года № 1030 и  МНЭ РК от 28 ноября 2018 года № </a:t>
            </a:r>
            <a:r>
              <a:rPr lang="kk-KZ" b="1" dirty="0" smtClean="0">
                <a:solidFill>
                  <a:schemeClr val="tx2"/>
                </a:solidFill>
              </a:rPr>
              <a:t>86)</a:t>
            </a:r>
            <a:endParaRPr lang="ru-RU" b="1" dirty="0">
              <a:solidFill>
                <a:schemeClr val="tx2"/>
              </a:solidFill>
            </a:endParaRPr>
          </a:p>
          <a:p>
            <a:pPr algn="just"/>
            <a:r>
              <a:rPr lang="kk-KZ" sz="1200" b="1" dirty="0">
                <a:solidFill>
                  <a:schemeClr val="tx2"/>
                </a:solidFill>
              </a:rPr>
              <a:t>  </a:t>
            </a:r>
            <a:r>
              <a:rPr lang="kk-KZ" sz="2000" b="1" dirty="0">
                <a:solidFill>
                  <a:schemeClr val="tx2"/>
                </a:solidFill>
              </a:rPr>
              <a:t> </a:t>
            </a:r>
            <a:r>
              <a:rPr lang="kk-KZ" sz="2000" b="1" dirty="0" smtClean="0">
                <a:solidFill>
                  <a:schemeClr val="tx2"/>
                </a:solidFill>
              </a:rPr>
              <a:t>2</a:t>
            </a:r>
            <a:r>
              <a:rPr lang="kk-KZ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объективных критерия</a:t>
            </a:r>
            <a:endParaRPr lang="ru-RU" sz="1600" b="1" dirty="0">
              <a:solidFill>
                <a:schemeClr val="tx2"/>
              </a:solidFill>
            </a:endParaRPr>
          </a:p>
          <a:p>
            <a:pPr marL="342900" lvl="0" indent="-342900">
              <a:buAutoNum type="arabicParenR"/>
            </a:pPr>
            <a:r>
              <a:rPr lang="ru-RU" sz="1500" dirty="0"/>
              <a:t>период, не охваченный комплексной проверкой по вопросам исполнения налогового обязательства</a:t>
            </a:r>
            <a:r>
              <a:rPr lang="kk-KZ" sz="1500" dirty="0"/>
              <a:t>,</a:t>
            </a:r>
            <a:r>
              <a:rPr lang="ru-RU" sz="1500" dirty="0"/>
              <a:t> равен трем годам и более;</a:t>
            </a:r>
          </a:p>
          <a:p>
            <a:pPr marL="342900" lvl="0" indent="-342900">
              <a:buAutoNum type="arabicParenR"/>
            </a:pPr>
            <a:r>
              <a:rPr lang="ru-RU" sz="1500" dirty="0"/>
              <a:t>налогоплательщик зарегистрирован в качестве юридического лица или структурного подразделения юридического лица.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    </a:t>
            </a:r>
            <a:r>
              <a:rPr lang="kk-KZ" sz="2000" b="1" dirty="0">
                <a:solidFill>
                  <a:schemeClr val="tx2"/>
                </a:solidFill>
              </a:rPr>
              <a:t>6</a:t>
            </a:r>
            <a:r>
              <a:rPr lang="kk-KZ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субъективных критериев</a:t>
            </a:r>
            <a:endParaRPr lang="ru-RU" sz="1600" b="1" dirty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kk-KZ" sz="1500" dirty="0"/>
              <a:t>коэффициент налоговой </a:t>
            </a:r>
            <a:r>
              <a:rPr lang="kk-KZ" sz="1500" dirty="0" smtClean="0"/>
              <a:t>нагрузки;</a:t>
            </a:r>
          </a:p>
          <a:p>
            <a:pPr marL="342900" indent="-342900">
              <a:buAutoNum type="arabicParenR"/>
            </a:pPr>
            <a:r>
              <a:rPr lang="kk-KZ" sz="1500" dirty="0" smtClean="0"/>
              <a:t>осуществление </a:t>
            </a:r>
            <a:r>
              <a:rPr lang="kk-KZ" sz="1500" dirty="0"/>
              <a:t>операций с бездействующими НП и НП, регистрация которых признаны недействительными, а также сделок, совершение которых признано осуществленными без фактического выполнения работ, оказания услуг, отгрузки </a:t>
            </a:r>
            <a:r>
              <a:rPr lang="kk-KZ" sz="1500" dirty="0" smtClean="0"/>
              <a:t>товаров;</a:t>
            </a:r>
          </a:p>
          <a:p>
            <a:pPr marL="342900" indent="-342900">
              <a:buAutoNum type="arabicParenR"/>
            </a:pPr>
            <a:r>
              <a:rPr lang="kk-KZ" sz="1500" dirty="0" smtClean="0"/>
              <a:t>коэффициент </a:t>
            </a:r>
            <a:r>
              <a:rPr lang="kk-KZ" sz="1500" dirty="0"/>
              <a:t>соотношения суммы вычетов </a:t>
            </a:r>
            <a:r>
              <a:rPr lang="kk-KZ" sz="1500" dirty="0" smtClean="0"/>
              <a:t>к </a:t>
            </a:r>
            <a:r>
              <a:rPr lang="kk-KZ" sz="1500" dirty="0"/>
              <a:t>СГД </a:t>
            </a:r>
            <a:r>
              <a:rPr lang="kk-KZ" sz="1500" dirty="0" smtClean="0"/>
              <a:t>в </a:t>
            </a:r>
            <a:r>
              <a:rPr lang="kk-KZ" sz="1500" dirty="0"/>
              <a:t>диапазоне от 0,98 до 1 </a:t>
            </a:r>
            <a:r>
              <a:rPr lang="kk-KZ" sz="1500" dirty="0" smtClean="0"/>
              <a:t>включительно;</a:t>
            </a:r>
          </a:p>
          <a:p>
            <a:pPr marL="342900" indent="-342900">
              <a:buAutoNum type="arabicParenR"/>
            </a:pPr>
            <a:r>
              <a:rPr lang="kk-KZ" sz="1500" dirty="0" smtClean="0"/>
              <a:t>представление </a:t>
            </a:r>
            <a:r>
              <a:rPr lang="kk-KZ" sz="1500" dirty="0"/>
              <a:t>допФНО по КПН с увеличением суммы вычетов и (или) НДС с увеличением суммы НДС, относимого в зачет, по истечении 12-ти  месяцев со дня, установленного для представления </a:t>
            </a:r>
            <a:r>
              <a:rPr lang="kk-KZ" sz="1500" dirty="0" smtClean="0"/>
              <a:t>отчетности;</a:t>
            </a:r>
          </a:p>
          <a:p>
            <a:pPr marL="342900" indent="-342900">
              <a:buAutoNum type="arabicParenR"/>
            </a:pPr>
            <a:r>
              <a:rPr lang="kk-KZ" sz="1500" dirty="0" smtClean="0"/>
              <a:t>представление </a:t>
            </a:r>
            <a:r>
              <a:rPr lang="kk-KZ" sz="1500" dirty="0"/>
              <a:t>налоговой отчетности по КПН с нулевыми показателями, при осуществлении внешнеэкономической деятельности и (или) участие в государственных </a:t>
            </a:r>
            <a:r>
              <a:rPr lang="kk-KZ" sz="1500" dirty="0" smtClean="0"/>
              <a:t>закупках;</a:t>
            </a:r>
          </a:p>
          <a:p>
            <a:pPr marL="342900" indent="-342900">
              <a:buAutoNum type="arabicParenR"/>
            </a:pPr>
            <a:r>
              <a:rPr lang="kk-KZ" sz="1500" dirty="0"/>
              <a:t>н</a:t>
            </a:r>
            <a:r>
              <a:rPr lang="kk-KZ" sz="1500" dirty="0" smtClean="0"/>
              <a:t>аличие  </a:t>
            </a:r>
            <a:r>
              <a:rPr lang="kk-KZ" sz="1500" dirty="0"/>
              <a:t>неисполненных уведомлений </a:t>
            </a:r>
            <a:r>
              <a:rPr lang="kk-KZ" sz="1500" dirty="0" smtClean="0"/>
              <a:t>по </a:t>
            </a:r>
            <a:r>
              <a:rPr lang="kk-KZ" sz="1500" dirty="0"/>
              <a:t>результатам камерального контроля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869" y="981423"/>
            <a:ext cx="87772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Согласно международной практике </a:t>
            </a:r>
            <a:r>
              <a:rPr lang="ru-RU" dirty="0" smtClean="0"/>
              <a:t>критерии оценки риска  </a:t>
            </a:r>
            <a:r>
              <a:rPr lang="ru-RU" dirty="0"/>
              <a:t>являются конфиденциальной информацией, но для поощрения добровольного исполнения налогового законодательства </a:t>
            </a:r>
            <a:r>
              <a:rPr lang="ru-RU" u="sng" dirty="0"/>
              <a:t>часть</a:t>
            </a:r>
            <a:r>
              <a:rPr lang="ru-RU" dirty="0"/>
              <a:t> критериев может быть открыта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12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3422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979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4857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ОТБОР НА НАЛОГОВУЮ ПРОВЕРКУ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5" y="1074216"/>
            <a:ext cx="89644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тобрано на налоговую проверку по особому порядку:</a:t>
            </a:r>
          </a:p>
          <a:p>
            <a:r>
              <a:rPr lang="ru-RU" sz="2400" dirty="0" smtClean="0"/>
              <a:t>в 2019 году -  1859 налогоплательщиков;</a:t>
            </a:r>
          </a:p>
          <a:p>
            <a:r>
              <a:rPr lang="ru-RU" sz="2400" dirty="0" smtClean="0"/>
              <a:t>в 2020 году – 693 налогоплательщиков </a:t>
            </a:r>
            <a:r>
              <a:rPr lang="ru-RU" sz="2000" dirty="0" smtClean="0"/>
              <a:t>(снижение в связи в пандемией и мораторием на проверки малого бизнеса).</a:t>
            </a:r>
          </a:p>
          <a:p>
            <a:endParaRPr lang="ru-RU" sz="2800" dirty="0" smtClean="0"/>
          </a:p>
          <a:p>
            <a:r>
              <a:rPr lang="ru-RU" sz="2400" dirty="0" smtClean="0"/>
              <a:t>Результаты налоговых проверок по особому порядку: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 2019 году – 1140 проверок, </a:t>
            </a:r>
            <a:r>
              <a:rPr lang="ru-RU" sz="2400" dirty="0" err="1" smtClean="0"/>
              <a:t>доначислено</a:t>
            </a:r>
            <a:r>
              <a:rPr lang="ru-RU" sz="2400" dirty="0" smtClean="0"/>
              <a:t> 61 145 </a:t>
            </a:r>
            <a:r>
              <a:rPr lang="ru-RU" sz="2400" dirty="0" err="1" smtClean="0"/>
              <a:t>млн.тенге</a:t>
            </a:r>
            <a:r>
              <a:rPr lang="ru-RU" sz="2400" dirty="0" smtClean="0"/>
              <a:t>  </a:t>
            </a:r>
          </a:p>
          <a:p>
            <a:r>
              <a:rPr lang="ru-RU" sz="2000" i="1" dirty="0" smtClean="0"/>
              <a:t>(в среднем 53 </a:t>
            </a:r>
            <a:r>
              <a:rPr lang="ru-RU" sz="2000" i="1" dirty="0" err="1" smtClean="0"/>
              <a:t>млн.тенге</a:t>
            </a:r>
            <a:r>
              <a:rPr lang="ru-RU" sz="2000" i="1" dirty="0" smtClean="0"/>
              <a:t> на 1 проверку);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 2020 году (9 </a:t>
            </a:r>
            <a:r>
              <a:rPr lang="ru-RU" sz="2400" dirty="0" err="1" smtClean="0"/>
              <a:t>мес</a:t>
            </a:r>
            <a:r>
              <a:rPr lang="ru-RU" sz="2400" dirty="0" smtClean="0"/>
              <a:t>) – 504 проверки, </a:t>
            </a:r>
            <a:r>
              <a:rPr lang="ru-RU" sz="2400" dirty="0" err="1" smtClean="0"/>
              <a:t>доначислено</a:t>
            </a:r>
            <a:r>
              <a:rPr lang="ru-RU" sz="2400" dirty="0" smtClean="0"/>
              <a:t> 34 587 </a:t>
            </a:r>
            <a:r>
              <a:rPr lang="ru-RU" sz="2400" dirty="0" err="1" smtClean="0"/>
              <a:t>млн.тенге</a:t>
            </a:r>
            <a:endParaRPr lang="ru-RU" sz="2400" dirty="0" smtClean="0"/>
          </a:p>
          <a:p>
            <a:r>
              <a:rPr lang="ru-RU" sz="2000" i="1" dirty="0" smtClean="0"/>
              <a:t>(</a:t>
            </a:r>
            <a:r>
              <a:rPr lang="ru-RU" sz="2000" i="1" dirty="0"/>
              <a:t>в среднем </a:t>
            </a:r>
            <a:r>
              <a:rPr lang="ru-RU" sz="2000" i="1" dirty="0" smtClean="0"/>
              <a:t>64 </a:t>
            </a:r>
            <a:r>
              <a:rPr lang="ru-RU" sz="2000" i="1" dirty="0" err="1"/>
              <a:t>млн.тенге</a:t>
            </a:r>
            <a:r>
              <a:rPr lang="ru-RU" sz="2000" i="1" dirty="0"/>
              <a:t> на 1 проверку);</a:t>
            </a: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13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975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87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5" y="44624"/>
            <a:ext cx="914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КАМЕРАЛЬНЫЙ КОНТРОЛЬ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09280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Статья 95 Налогового кодекса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kk-K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Порядок проведения камерального контроля органами государственных доходов (Приказ 28 сентября 2018 года от № 453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kk-K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kk-K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Реестр процедур камерального контроля 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График проведения камерального контроля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95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5" y="-27384"/>
            <a:ext cx="914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КАМЕРАЛЬНЫЙ КОНТРОЛЬ</a:t>
            </a: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ПОЛОЖЕНИЯ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ПОСЛЕДСТВИЯ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 случае выявления нарушений по результатам камерального контроля оформляются: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</a:t>
            </a:r>
            <a:r>
              <a:rPr lang="ru-RU" sz="2000" b="1" u="sng" dirty="0"/>
              <a:t>по нарушениям с высокой степенью риска </a:t>
            </a:r>
            <a:r>
              <a:rPr lang="ru-RU" sz="2000" dirty="0"/>
              <a:t>– уведомление об устранении нарушений, выявленных налоговыми органами по результатам камерального контроля, с приложением описания выявленных нарушений;</a:t>
            </a:r>
          </a:p>
          <a:p>
            <a:r>
              <a:rPr lang="en-US" sz="2000" dirty="0"/>
              <a:t>     </a:t>
            </a:r>
            <a:r>
              <a:rPr lang="ru-RU" sz="2000" dirty="0"/>
              <a:t> </a:t>
            </a:r>
            <a:r>
              <a:rPr lang="ru-RU" sz="2000" b="1" u="sng" dirty="0"/>
              <a:t>по нарушениям со средней степенью риска </a:t>
            </a:r>
            <a:r>
              <a:rPr lang="ru-RU" sz="2000" dirty="0"/>
              <a:t>– извещение о нарушениях, выявленных по результатам камерального контроля, с приложением описания выявленных нарушений.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71703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Срок исполнения документов, сформированных по результатам камерального контроля:</a:t>
            </a:r>
            <a:endParaRPr lang="ru-RU" sz="2000" i="1" dirty="0"/>
          </a:p>
          <a:p>
            <a:r>
              <a:rPr lang="en-US" sz="2000" dirty="0"/>
              <a:t>     </a:t>
            </a:r>
            <a:r>
              <a:rPr lang="ru-RU" sz="2000" dirty="0"/>
              <a:t> </a:t>
            </a:r>
            <a:r>
              <a:rPr lang="ru-RU" sz="2000" b="1" u="sng" dirty="0"/>
              <a:t>по </a:t>
            </a:r>
            <a:r>
              <a:rPr lang="ru-RU" sz="2000" b="1" u="sng" dirty="0" smtClean="0"/>
              <a:t>уведомлениям</a:t>
            </a:r>
            <a:r>
              <a:rPr lang="ru-RU" sz="2000" dirty="0" smtClean="0"/>
              <a:t>– 30 календарных дней;</a:t>
            </a:r>
            <a:endParaRPr lang="ru-RU" sz="2000" dirty="0"/>
          </a:p>
          <a:p>
            <a:r>
              <a:rPr lang="en-US" sz="2000" dirty="0"/>
              <a:t>     </a:t>
            </a:r>
            <a:r>
              <a:rPr lang="ru-RU" sz="2000" dirty="0"/>
              <a:t> </a:t>
            </a:r>
            <a:r>
              <a:rPr lang="ru-RU" sz="2000" b="1" u="sng" dirty="0"/>
              <a:t>по </a:t>
            </a:r>
            <a:r>
              <a:rPr lang="ru-RU" sz="2000" b="1" u="sng" dirty="0" smtClean="0"/>
              <a:t>извещениям</a:t>
            </a:r>
            <a:r>
              <a:rPr lang="ru-RU" sz="2000" dirty="0" smtClean="0"/>
              <a:t>– не имеет установленного срока исполнения.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15719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Последствия неисполненных уведомлений и извещений  КК:</a:t>
            </a:r>
            <a:endParaRPr lang="ru-RU" sz="2000" i="1" dirty="0"/>
          </a:p>
          <a:p>
            <a:r>
              <a:rPr lang="en-US" sz="2000" dirty="0"/>
              <a:t>     </a:t>
            </a:r>
            <a:r>
              <a:rPr lang="ru-RU" sz="2000" dirty="0"/>
              <a:t> </a:t>
            </a:r>
            <a:r>
              <a:rPr lang="ru-RU" sz="2000" b="1" u="sng" dirty="0"/>
              <a:t>по </a:t>
            </a:r>
            <a:r>
              <a:rPr lang="ru-RU" sz="2000" b="1" u="sng" dirty="0" smtClean="0"/>
              <a:t>уведомлениям</a:t>
            </a:r>
            <a:r>
              <a:rPr lang="ru-RU" sz="2000" dirty="0" smtClean="0"/>
              <a:t>– РПРО, акт обследования, снятие с учета по НДС, назначение внеплановой проверки, передача в СЭР;</a:t>
            </a:r>
            <a:endParaRPr lang="ru-RU" sz="2000" dirty="0"/>
          </a:p>
          <a:p>
            <a:r>
              <a:rPr lang="en-US" sz="2000" dirty="0"/>
              <a:t>     </a:t>
            </a:r>
            <a:r>
              <a:rPr lang="ru-RU" sz="2000" dirty="0"/>
              <a:t> </a:t>
            </a:r>
            <a:r>
              <a:rPr lang="ru-RU" sz="2000" b="1" u="sng" dirty="0"/>
              <a:t>по </a:t>
            </a:r>
            <a:r>
              <a:rPr lang="ru-RU" sz="2000" b="1" u="sng" dirty="0" smtClean="0"/>
              <a:t>извещениям</a:t>
            </a:r>
            <a:r>
              <a:rPr lang="ru-RU" sz="2000" dirty="0" smtClean="0"/>
              <a:t>– информация накапливается и используется в качестве критерия оценки риска в иных направлениях СУР.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15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573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5" y="-27384"/>
            <a:ext cx="914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КАМЕРАЛЬНЫЙ КОНТРОЛЬ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ОЦЕНКИ СТЕПЕНИ РИСКА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24460" y="2132856"/>
            <a:ext cx="891953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Критерии закреплены в Реестре процедур камерального </a:t>
            </a:r>
            <a:r>
              <a:rPr lang="ru-RU" sz="2400" b="1" dirty="0" smtClean="0">
                <a:solidFill>
                  <a:schemeClr val="tx2"/>
                </a:solidFill>
              </a:rPr>
              <a:t>контроля.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Матрицу определения степени риска составляют следующие показатели:</a:t>
            </a:r>
            <a:endParaRPr lang="ru-RU" b="1" dirty="0" smtClean="0">
              <a:solidFill>
                <a:schemeClr val="tx2"/>
              </a:solidFill>
            </a:endParaRPr>
          </a:p>
          <a:p>
            <a:pPr marL="342900" lvl="0" indent="-342900">
              <a:buAutoNum type="arabicParenR"/>
            </a:pPr>
            <a:r>
              <a:rPr lang="ru-RU" sz="2000" dirty="0"/>
              <a:t>в</a:t>
            </a:r>
            <a:r>
              <a:rPr lang="ru-RU" sz="2000" dirty="0" smtClean="0"/>
              <a:t>ид нарушения;</a:t>
            </a:r>
            <a:endParaRPr lang="ru-RU" sz="2000" dirty="0"/>
          </a:p>
          <a:p>
            <a:pPr marL="342900" lvl="0" indent="-342900">
              <a:buAutoNum type="arabicParenR"/>
            </a:pPr>
            <a:r>
              <a:rPr lang="ru-RU" sz="2000" dirty="0" err="1"/>
              <a:t>п</a:t>
            </a:r>
            <a:r>
              <a:rPr lang="ru-RU" sz="2000" dirty="0" err="1" smtClean="0"/>
              <a:t>одтверждаемость</a:t>
            </a:r>
            <a:r>
              <a:rPr lang="ru-RU" sz="2000" dirty="0" smtClean="0"/>
              <a:t> нарушения;</a:t>
            </a:r>
          </a:p>
          <a:p>
            <a:pPr marL="342900" lvl="0" indent="-342900">
              <a:buAutoNum type="arabicParenR"/>
            </a:pPr>
            <a:r>
              <a:rPr lang="ru-RU" sz="2000" dirty="0"/>
              <a:t>с</a:t>
            </a:r>
            <a:r>
              <a:rPr lang="ru-RU" sz="2000" dirty="0" smtClean="0"/>
              <a:t>умма нарушения;</a:t>
            </a:r>
          </a:p>
          <a:p>
            <a:pPr marL="342900" lvl="0" indent="-342900">
              <a:buAutoNum type="arabicParenR"/>
            </a:pPr>
            <a:r>
              <a:rPr lang="ru-RU" sz="2000" dirty="0"/>
              <a:t>х</a:t>
            </a:r>
            <a:r>
              <a:rPr lang="ru-RU" sz="2000" dirty="0" smtClean="0"/>
              <a:t>арактеристика субъекта, допустившего нарушение.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0869" y="981423"/>
            <a:ext cx="87772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Согласно международной практике </a:t>
            </a:r>
            <a:r>
              <a:rPr lang="ru-RU" dirty="0" smtClean="0"/>
              <a:t>критерии оценки риска являются </a:t>
            </a:r>
            <a:r>
              <a:rPr lang="ru-RU" dirty="0"/>
              <a:t>конфиденциальной </a:t>
            </a:r>
            <a:r>
              <a:rPr lang="ru-RU" dirty="0" smtClean="0"/>
              <a:t>информацией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16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574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979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4857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КАМЕРАЛЬНЫЙ КОНТРОЛЬ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0882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9 месяцев 2020 года </a:t>
            </a:r>
            <a:r>
              <a:rPr lang="ru-RU" sz="2400" dirty="0"/>
              <a:t>по результатам камерального контроля, проведенного </a:t>
            </a:r>
            <a:r>
              <a:rPr lang="ru-RU" sz="2400" dirty="0" smtClean="0"/>
              <a:t>в автоматизированном порядке, сформировано: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38</a:t>
            </a:r>
            <a:r>
              <a:rPr lang="ru-RU" sz="2400" dirty="0"/>
              <a:t> 769 уведомлений </a:t>
            </a:r>
            <a:r>
              <a:rPr lang="ru-RU" sz="2400" dirty="0" smtClean="0"/>
              <a:t>на </a:t>
            </a:r>
            <a:r>
              <a:rPr lang="ru-RU" sz="2400" dirty="0"/>
              <a:t>сумму нарушений </a:t>
            </a:r>
            <a:r>
              <a:rPr lang="ru-RU" sz="2400" dirty="0" smtClean="0"/>
              <a:t>690 </a:t>
            </a:r>
            <a:r>
              <a:rPr lang="ru-RU" sz="2400" dirty="0" err="1" smtClean="0"/>
              <a:t>млрд.тенге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70</a:t>
            </a:r>
            <a:r>
              <a:rPr lang="ru-RU" sz="2400" dirty="0"/>
              <a:t> 459 извещений на сумму </a:t>
            </a:r>
            <a:r>
              <a:rPr lang="ru-RU" sz="2400" dirty="0" smtClean="0"/>
              <a:t>нарушений701 </a:t>
            </a:r>
            <a:r>
              <a:rPr lang="ru-RU" sz="2400" dirty="0" err="1"/>
              <a:t>млрд.тенге</a:t>
            </a:r>
            <a:r>
              <a:rPr lang="ru-RU" sz="2400" dirty="0"/>
              <a:t>.</a:t>
            </a:r>
          </a:p>
          <a:p>
            <a:r>
              <a:rPr lang="ru-RU" sz="2400" dirty="0"/>
              <a:t>По результатам </a:t>
            </a:r>
            <a:r>
              <a:rPr lang="ru-RU" sz="2400" dirty="0" smtClean="0"/>
              <a:t>автоматизированного камерального </a:t>
            </a:r>
            <a:r>
              <a:rPr lang="ru-RU" sz="2400" dirty="0"/>
              <a:t>контроля за 9 месяцев </a:t>
            </a:r>
            <a:r>
              <a:rPr lang="ru-RU" sz="2400" dirty="0" smtClean="0"/>
              <a:t>2020 года </a:t>
            </a:r>
            <a:r>
              <a:rPr lang="ru-RU" sz="2400" dirty="0"/>
              <a:t>начислено 135 </a:t>
            </a:r>
            <a:r>
              <a:rPr lang="ru-RU" sz="2400" dirty="0" err="1"/>
              <a:t>млрд.тенге</a:t>
            </a:r>
            <a:r>
              <a:rPr lang="ru-RU" sz="2400" dirty="0"/>
              <a:t>, в том числе взыскано 111 </a:t>
            </a:r>
            <a:r>
              <a:rPr lang="ru-RU" sz="2400" dirty="0" err="1"/>
              <a:t>млрд.тенге</a:t>
            </a:r>
            <a:r>
              <a:rPr lang="ru-RU" sz="2400" dirty="0"/>
              <a:t>, из них, платежным поручением 49 </a:t>
            </a:r>
            <a:r>
              <a:rPr lang="ru-RU" sz="2400" dirty="0" err="1"/>
              <a:t>млрд.тенге</a:t>
            </a:r>
            <a:r>
              <a:rPr lang="ru-RU" sz="2400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17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795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5" y="116632"/>
            <a:ext cx="914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КАТЕГОРИРОВАНИЕ УВЭД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13751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статья 452 Кодекса о таможенном регулировании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Приказ Председателя КГД № 270 от 17.06.2019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2376264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555612"/>
            <a:ext cx="914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ПОЛОЖЕНИЯ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21820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Категорирование </a:t>
            </a:r>
            <a:r>
              <a:rPr lang="ru-RU" sz="2000" dirty="0" smtClean="0"/>
              <a:t>УВЭД осуществляется </a:t>
            </a:r>
            <a:r>
              <a:rPr lang="ru-RU" sz="2000" dirty="0"/>
              <a:t>путем </a:t>
            </a:r>
            <a:r>
              <a:rPr lang="ru-RU" sz="2000" dirty="0" smtClean="0"/>
              <a:t>разделения субъектов на три уровня риска </a:t>
            </a:r>
            <a:r>
              <a:rPr lang="ru-RU" sz="2000" b="1" u="sng" dirty="0" smtClean="0"/>
              <a:t>высокий, средний, низкий.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Актуализация степени риска – </a:t>
            </a:r>
            <a:r>
              <a:rPr lang="ru-RU" sz="2000" b="1" u="sng" dirty="0"/>
              <a:t>1 раз в </a:t>
            </a:r>
            <a:r>
              <a:rPr lang="ru-RU" sz="2000" b="1" u="sng" dirty="0" smtClean="0"/>
              <a:t>квартал</a:t>
            </a:r>
            <a:r>
              <a:rPr lang="ru-RU" sz="2000" dirty="0" smtClean="0"/>
              <a:t>.</a:t>
            </a:r>
            <a:endParaRPr lang="ru-RU" sz="2000" b="1" u="sng" dirty="0"/>
          </a:p>
          <a:p>
            <a:pPr marL="285750" indent="-285750">
              <a:buFont typeface="Wingdings" pitchFamily="2" charset="2"/>
              <a:buChar char="Ø"/>
            </a:pPr>
            <a:endParaRPr lang="ru-RU" sz="2000" b="1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Результаты </a:t>
            </a:r>
            <a:r>
              <a:rPr lang="ru-RU" sz="2000" dirty="0"/>
              <a:t>категорирования  </a:t>
            </a:r>
            <a:r>
              <a:rPr lang="ru-RU" sz="2000" b="1" u="sng" dirty="0" smtClean="0"/>
              <a:t>используются </a:t>
            </a:r>
            <a:r>
              <a:rPr lang="ru-RU" sz="2000" b="1" dirty="0"/>
              <a:t>при профилировании рисков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18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947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5" y="116632"/>
            <a:ext cx="914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КАТЕГОРИРОВАНИЕ УВЭД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ПОРТРЕТ СУБЪЕКТА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19</a:t>
            </a:fld>
            <a:endParaRPr lang="ru-RU" sz="2000" b="1" dirty="0"/>
          </a:p>
        </p:txBody>
      </p:sp>
      <p:pic>
        <p:nvPicPr>
          <p:cNvPr id="11" name="Picture 3" descr="C:\Users\User\Desktop\карта ЕАЭ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5" y="1182896"/>
            <a:ext cx="8170817" cy="51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5610" y="10536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Портрет УВЭД </a:t>
            </a:r>
          </a:p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низкого </a:t>
            </a:r>
            <a:r>
              <a:rPr lang="ru-RU" b="1" u="sng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уровня риска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610" y="1764571"/>
            <a:ext cx="43662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основная деятельность ориентирована на производство (ввоз для собственных нужд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2) КНН больше  среднеотраслевого КНН 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имеет более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сотрудников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4)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среднемесячная заработная плата сотрудников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более чем среднемесячная МЗП по республике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отсутствуют нарушения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осуществляет деятельность более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года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отсутствует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отказов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отзывов ДТ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8)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корректировок таможенной стоимости либо незначительные корректировки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9)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удельный вес импорта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товаров с ИТС выше среднего по Республике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5812" y="1053682"/>
            <a:ext cx="4666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Портрет </a:t>
            </a:r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УВЭД </a:t>
            </a:r>
            <a:endParaRPr lang="kk-KZ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высокого </a:t>
            </a:r>
            <a:r>
              <a:rPr lang="kk-KZ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уровня </a:t>
            </a:r>
            <a:r>
              <a:rPr lang="kk-KZ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риска</a:t>
            </a:r>
            <a:r>
              <a:rPr lang="kk-KZ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7610" y="1749772"/>
            <a:ext cx="442798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основная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 ориентирована на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импорт</a:t>
            </a:r>
            <a:endParaRPr lang="kk-KZ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КНН намного меньше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среднеотраслевого КНН </a:t>
            </a:r>
          </a:p>
          <a:p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количество сотрудников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превышает 5 либо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отсутствуют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среднемесячная заработная плата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сотрудников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более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чем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МЗП.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5) осуществляет деятельность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менее 3 месяцев</a:t>
            </a:r>
          </a:p>
          <a:p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имеются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факты отказанных и отозваных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ДТ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7)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значительное количество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корректировок таможенной стоимости товара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удельный вес импорта товаров с ИТС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ниже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среднего по Республике</a:t>
            </a:r>
          </a:p>
          <a:p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9) имеются адм. и угол. нарушения и т.д.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662" y="5560932"/>
            <a:ext cx="8904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отнесении к какой-либо категории риска не обязательно совпадение всех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показателей</a:t>
            </a:r>
            <a:r>
              <a:rPr lang="ru-RU" dirty="0">
                <a:latin typeface="Arial" pitchFamily="34" charset="0"/>
                <a:cs typeface="Arial" pitchFamily="34" charset="0"/>
              </a:rPr>
              <a:t>, т.е. достаточно по нескольким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значимым показателям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набрать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высокие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баллы, чтобы они «потянули» УВЭД в категорию высокого уровня риска.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У каждого показателя свой удельный вес.</a:t>
            </a:r>
          </a:p>
        </p:txBody>
      </p:sp>
    </p:spTree>
    <p:extLst>
      <p:ext uri="{BB962C8B-B14F-4D97-AF65-F5344CB8AC3E}">
        <p14:creationId xmlns:p14="http://schemas.microsoft.com/office/powerpoint/2010/main" val="28512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/>
          </p:cNvPr>
          <p:cNvSpPr/>
          <p:nvPr/>
        </p:nvSpPr>
        <p:spPr>
          <a:xfrm>
            <a:off x="0" y="0"/>
            <a:ext cx="9144000" cy="808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47" name="Прямоугольник 9"/>
          <p:cNvSpPr>
            <a:spLocks noChangeArrowheads="1"/>
          </p:cNvSpPr>
          <p:nvPr/>
        </p:nvSpPr>
        <p:spPr bwMode="auto">
          <a:xfrm>
            <a:off x="179512" y="116632"/>
            <a:ext cx="8964488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7000"/>
              </a:lnSpc>
            </a:pPr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ПРИМЕНЕНИЕ СИСТЕМЫ УПРАВЛЕНИЯ РИСКАМИ (СУР)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71296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В зависимости от действий налогоплательщиков, совершаемых ими в рамках исполнения налоговых обязательств, возникают различные риски и в зависимости от характера риска налоговыми органами применяются различные методы оценки риска, меры реагирования на них.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5284365"/>
            <a:ext cx="8940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Например: </a:t>
            </a:r>
          </a:p>
          <a:p>
            <a:r>
              <a:rPr lang="ru-RU" sz="1400" dirty="0" smtClean="0"/>
              <a:t>ТОО своевременно уплачивает налоги, не пропускает сроки представления отчетности, уведомления КК исполняет в срок </a:t>
            </a:r>
            <a:r>
              <a:rPr lang="ru-RU" sz="1400" dirty="0"/>
              <a:t>(</a:t>
            </a:r>
            <a:r>
              <a:rPr lang="ru-RU" sz="1400" dirty="0" smtClean="0"/>
              <a:t>по категорированию имеет среднюю степень риска). Однако, ТОО занижает доходы и завышает вычеты  (ТОО получает уведомления КК поскольку сумма и вид нарушения имеют высокий риск). При исполнении уведомлений КК ТОО уклоняется от полноты исчисления налогов, применяет схемы уклонения (ТОО назначается проверка, как субъект с высокой вероятностью доначисления). </a:t>
            </a:r>
            <a:endParaRPr lang="ru-RU" sz="1400" dirty="0"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2060848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Например: </a:t>
            </a:r>
          </a:p>
          <a:p>
            <a:r>
              <a:rPr lang="ru-RU" sz="1400" b="1" dirty="0" smtClean="0"/>
              <a:t>риск не постановки на учет по НДС </a:t>
            </a:r>
            <a:r>
              <a:rPr lang="ru-RU" sz="1400" dirty="0" smtClean="0"/>
              <a:t>(реализуется через камеральный контроль, меры реагирования - уведомление о несоблюдении требований налогового законодательства)</a:t>
            </a:r>
          </a:p>
          <a:p>
            <a:r>
              <a:rPr lang="ru-RU" sz="1400" b="1" dirty="0" smtClean="0"/>
              <a:t>риск не своевременного погашения задолженности </a:t>
            </a:r>
            <a:r>
              <a:rPr lang="ru-RU" sz="1400" dirty="0"/>
              <a:t>(реализуется через категорирование , мера реагирования </a:t>
            </a:r>
            <a:r>
              <a:rPr lang="ru-RU" sz="1400" dirty="0" smtClean="0"/>
              <a:t>– уведомление по погашению задолженности (</a:t>
            </a:r>
            <a:r>
              <a:rPr lang="ru-RU" sz="1400" dirty="0" err="1" smtClean="0"/>
              <a:t>низкорисковым</a:t>
            </a:r>
            <a:r>
              <a:rPr lang="ru-RU" sz="1400" dirty="0" smtClean="0"/>
              <a:t> – не выставляется, средний риск – выставляется со сроком исполнения 10 дней, </a:t>
            </a:r>
            <a:r>
              <a:rPr lang="ru-RU" sz="1400" dirty="0" err="1" smtClean="0"/>
              <a:t>высокорисковым</a:t>
            </a:r>
            <a:r>
              <a:rPr lang="ru-RU" sz="1400" dirty="0" smtClean="0"/>
              <a:t> – выставляется со сроком исполнения 1 день)</a:t>
            </a:r>
          </a:p>
          <a:p>
            <a:r>
              <a:rPr lang="ru-RU" sz="1400" b="1" dirty="0" smtClean="0"/>
              <a:t>риск несвоевременного представления  налоговой отчетности </a:t>
            </a:r>
            <a:r>
              <a:rPr lang="ru-RU" sz="1400" dirty="0" smtClean="0"/>
              <a:t>(реализуется через категорирование , мера реагирования - ограничение  права продления срока представления налоговой отчетности)</a:t>
            </a:r>
          </a:p>
          <a:p>
            <a:r>
              <a:rPr lang="ru-RU" sz="1400" b="1" dirty="0"/>
              <a:t>р</a:t>
            </a:r>
            <a:r>
              <a:rPr lang="ru-RU" sz="1400" b="1" dirty="0" smtClean="0"/>
              <a:t>иск неполного исполнения налоговых обязательств </a:t>
            </a:r>
            <a:r>
              <a:rPr lang="ru-RU" sz="1400" dirty="0" smtClean="0"/>
              <a:t>(реализуется  через прогнозную аналитику, мера реагирования – назначение налоговой проверки)</a:t>
            </a:r>
          </a:p>
          <a:p>
            <a:r>
              <a:rPr lang="ru-RU" sz="1400" b="1" dirty="0" smtClean="0"/>
              <a:t>риск недостоверного декларирования товара</a:t>
            </a:r>
            <a:r>
              <a:rPr lang="ru-RU" sz="1400" dirty="0" smtClean="0"/>
              <a:t> (реализуется через категорирование УВЭД, мера реагирования – таможенный досмотр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44131"/>
            <a:ext cx="84249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Различие направлений применения СУР,  различие нормативной правовой базы, и, как следствие, у одного налогоплательщика различная степень риска.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8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264" y="1720103"/>
            <a:ext cx="2104929" cy="34074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latin typeface="Arial Narrow" pitchFamily="34" charset="0"/>
              </a:rPr>
              <a:t>25 критериев</a:t>
            </a:r>
            <a:endParaRPr lang="ru-RU" b="1" dirty="0">
              <a:latin typeface="Arial Narrow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173816" y="2172038"/>
            <a:ext cx="3851921" cy="4060813"/>
            <a:chOff x="5292078" y="1245989"/>
            <a:chExt cx="3600402" cy="3125195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5292078" y="1403266"/>
              <a:ext cx="1251773" cy="894000"/>
            </a:xfrm>
            <a:prstGeom prst="righ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Низкий риск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60231" y="1245989"/>
              <a:ext cx="2232249" cy="1093400"/>
            </a:xfrm>
            <a:prstGeom prst="rect">
              <a:avLst/>
            </a:prstGeom>
            <a:gradFill>
              <a:gsLst>
                <a:gs pos="16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pPr marL="228600" indent="-228600">
                <a:buFont typeface="Wingdings" pitchFamily="2" charset="2"/>
                <a:buChar char="ü"/>
              </a:pPr>
              <a:r>
                <a:rPr lang="ru-RU" sz="1400" b="0" dirty="0"/>
                <a:t>Н</a:t>
              </a:r>
              <a:r>
                <a:rPr lang="ru-RU" sz="1400" b="0" dirty="0" smtClean="0"/>
                <a:t>абравшие </a:t>
              </a:r>
              <a:r>
                <a:rPr lang="ru-RU" sz="1400" b="0" dirty="0"/>
                <a:t>по ИОД </a:t>
              </a:r>
              <a:r>
                <a:rPr lang="ru-RU" sz="1400" b="0" dirty="0" smtClean="0"/>
                <a:t>баллы не </a:t>
              </a:r>
              <a:r>
                <a:rPr lang="ru-RU" sz="1400" b="0" dirty="0"/>
                <a:t>более </a:t>
              </a:r>
              <a:r>
                <a:rPr lang="ru-RU" sz="1400" b="0" dirty="0" smtClean="0"/>
                <a:t>35% от максимального балла и УЭО, КНП, ОТП, инвесторы, посольства, </a:t>
              </a:r>
              <a:r>
                <a:rPr lang="ru-RU" sz="1400" b="0" dirty="0"/>
                <a:t>дистрибьюторы (7 </a:t>
              </a:r>
              <a:r>
                <a:rPr lang="ru-RU" sz="1400" b="0" dirty="0" smtClean="0"/>
                <a:t>476 УВЭД </a:t>
              </a:r>
              <a:r>
                <a:rPr lang="ru-RU" sz="1400" b="0" dirty="0"/>
                <a:t>или </a:t>
              </a:r>
              <a:r>
                <a:rPr lang="ru-RU" sz="1400" dirty="0" smtClean="0"/>
                <a:t>29%</a:t>
              </a:r>
              <a:r>
                <a:rPr lang="ru-RU" sz="1400" b="0" dirty="0" smtClean="0"/>
                <a:t>)</a:t>
              </a:r>
              <a:endParaRPr lang="ru-RU" sz="1400" b="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60231" y="2473026"/>
              <a:ext cx="2232249" cy="735942"/>
            </a:xfrm>
            <a:prstGeom prst="rect">
              <a:avLst/>
            </a:prstGeom>
            <a:gradFill>
              <a:gsLst>
                <a:gs pos="16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pPr marL="171450" indent="-171450">
                <a:buFont typeface="Wingdings" pitchFamily="2" charset="2"/>
                <a:buChar char="ü"/>
              </a:pPr>
              <a:r>
                <a:rPr lang="ru-RU" sz="1600" b="0" dirty="0"/>
                <a:t>Н</a:t>
              </a:r>
              <a:r>
                <a:rPr lang="ru-RU" sz="1600" b="0" dirty="0" smtClean="0"/>
                <a:t>абравшие баллы более 35%  но менее 85% </a:t>
              </a:r>
              <a:r>
                <a:rPr lang="ru-RU" sz="1600" b="0" dirty="0"/>
                <a:t>(</a:t>
              </a:r>
              <a:r>
                <a:rPr lang="ru-RU" sz="1600" b="0" dirty="0" smtClean="0"/>
                <a:t>16 770 </a:t>
              </a:r>
              <a:r>
                <a:rPr lang="ru-RU" sz="1600" b="0" dirty="0"/>
                <a:t>УВЭД или </a:t>
              </a:r>
              <a:r>
                <a:rPr lang="ru-RU" sz="1600" dirty="0" smtClean="0"/>
                <a:t>6</a:t>
              </a:r>
              <a:r>
                <a:rPr lang="ru-RU" sz="1600" dirty="0"/>
                <a:t>5</a:t>
              </a:r>
              <a:r>
                <a:rPr lang="ru-RU" sz="1600" dirty="0" smtClean="0"/>
                <a:t>%</a:t>
              </a:r>
              <a:r>
                <a:rPr lang="ru-RU" sz="1600" b="0" dirty="0" smtClean="0"/>
                <a:t>)</a:t>
              </a:r>
              <a:endParaRPr lang="ru-RU" sz="1600" b="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80901" y="3467026"/>
              <a:ext cx="2211579" cy="904158"/>
            </a:xfrm>
            <a:prstGeom prst="rect">
              <a:avLst/>
            </a:prstGeom>
            <a:gradFill>
              <a:gsLst>
                <a:gs pos="16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pPr marL="171450" indent="-171450">
                <a:buFont typeface="Wingdings" pitchFamily="2" charset="2"/>
                <a:buChar char="ü"/>
              </a:pPr>
              <a:r>
                <a:rPr lang="ru-RU" sz="1600" b="0" dirty="0" smtClean="0"/>
                <a:t>Набравшие баллы 85% </a:t>
              </a:r>
              <a:r>
                <a:rPr lang="ru-RU" sz="1600" b="0" dirty="0"/>
                <a:t>и </a:t>
              </a:r>
              <a:r>
                <a:rPr lang="ru-RU" sz="1600" b="0" dirty="0" smtClean="0"/>
                <a:t>более, а также не прошедшие </a:t>
              </a:r>
              <a:r>
                <a:rPr lang="ru-RU" sz="1600" b="0" dirty="0"/>
                <a:t>категорирование (1 </a:t>
              </a:r>
              <a:r>
                <a:rPr lang="ru-RU" sz="1600" b="0" dirty="0" smtClean="0"/>
                <a:t>414 </a:t>
              </a:r>
              <a:r>
                <a:rPr lang="ru-RU" sz="1600" b="0" dirty="0"/>
                <a:t>УВЭД </a:t>
              </a:r>
              <a:r>
                <a:rPr lang="ru-RU" sz="1600" b="0" dirty="0" smtClean="0"/>
                <a:t>или 6</a:t>
              </a:r>
              <a:r>
                <a:rPr lang="ru-RU" sz="1600" dirty="0" smtClean="0"/>
                <a:t>%</a:t>
              </a:r>
              <a:r>
                <a:rPr lang="ru-RU" sz="1600" b="0" dirty="0" smtClean="0"/>
                <a:t>)</a:t>
              </a:r>
              <a:endParaRPr lang="ru-RU" sz="1600" b="0" dirty="0"/>
            </a:p>
          </p:txBody>
        </p:sp>
        <p:sp>
          <p:nvSpPr>
            <p:cNvPr id="35" name="Стрелка вправо 34"/>
            <p:cNvSpPr/>
            <p:nvPr/>
          </p:nvSpPr>
          <p:spPr>
            <a:xfrm>
              <a:off x="5292079" y="2379597"/>
              <a:ext cx="1251772" cy="799024"/>
            </a:xfrm>
            <a:prstGeom prst="righ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Средний риск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5292080" y="3424596"/>
              <a:ext cx="1251773" cy="787121"/>
            </a:xfrm>
            <a:prstGeom prst="righ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Высокий риск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7273" y="2115001"/>
            <a:ext cx="1857305" cy="4282838"/>
            <a:chOff x="395535" y="1251039"/>
            <a:chExt cx="1800202" cy="2180605"/>
          </a:xfrm>
        </p:grpSpPr>
        <p:sp>
          <p:nvSpPr>
            <p:cNvPr id="37" name="TextBox 36"/>
            <p:cNvSpPr txBox="1"/>
            <p:nvPr/>
          </p:nvSpPr>
          <p:spPr>
            <a:xfrm>
              <a:off x="395535" y="1251039"/>
              <a:ext cx="1800202" cy="10076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ru-RU" sz="18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Данные </a:t>
              </a:r>
              <a:r>
                <a:rPr lang="ru-RU" sz="18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субъекта</a:t>
              </a:r>
              <a:endParaRPr lang="ru-RU" sz="1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5535" y="2403883"/>
              <a:ext cx="1800202" cy="102776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ru-RU" sz="18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Деятельность субъекта</a:t>
              </a:r>
              <a:endParaRPr lang="ru-RU" sz="1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169149" y="2527139"/>
            <a:ext cx="425461" cy="3438919"/>
            <a:chOff x="2287412" y="1394735"/>
            <a:chExt cx="412380" cy="2905407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2287412" y="1394735"/>
              <a:ext cx="412380" cy="797805"/>
            </a:xfrm>
            <a:prstGeom prst="rightArrow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>
            <a:xfrm>
              <a:off x="2287412" y="3502337"/>
              <a:ext cx="412380" cy="797805"/>
            </a:xfrm>
            <a:prstGeom prst="rightArrow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728394" y="1739750"/>
            <a:ext cx="2376996" cy="32109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latin typeface="Arial Narrow" pitchFamily="34" charset="0"/>
              </a:rPr>
              <a:t>Расчет в ИС СУР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13978" y="1739750"/>
            <a:ext cx="2228763" cy="32109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latin typeface="Arial Narrow" pitchFamily="34" charset="0"/>
              </a:rPr>
              <a:t>Результаты  расчета</a:t>
            </a:r>
            <a:endParaRPr lang="ru-RU" b="1" dirty="0">
              <a:latin typeface="Arial Narrow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47423" y="2115001"/>
            <a:ext cx="2375422" cy="4282837"/>
            <a:chOff x="2865685" y="1147485"/>
            <a:chExt cx="2302390" cy="304444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5685" y="1147485"/>
              <a:ext cx="2302390" cy="3044448"/>
              <a:chOff x="481903" y="1589799"/>
              <a:chExt cx="2134337" cy="746127"/>
            </a:xfrm>
          </p:grpSpPr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 rot="16200000" flipH="1">
                <a:off x="1176008" y="895694"/>
                <a:ext cx="746127" cy="21343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solidFill>
                    <a:srgbClr val="262626"/>
                  </a:solidFill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6115" y="1728471"/>
                <a:ext cx="1956701" cy="433146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автоматическая</a:t>
                </a:r>
                <a:r>
                  <a:rPr lang="ru-RU" sz="16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выгрузка данных и создание логической архитектуры витрин</a:t>
                </a:r>
              </a:p>
              <a:p>
                <a:endParaRPr lang="ru-RU" sz="16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ru-RU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автоматический расчет критериев</a:t>
                </a:r>
              </a:p>
              <a:p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 запуском аналитических моделей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1" name="Freeform 101"/>
            <p:cNvSpPr>
              <a:spLocks noEditPoints="1"/>
            </p:cNvSpPr>
            <p:nvPr/>
          </p:nvSpPr>
          <p:spPr bwMode="auto">
            <a:xfrm>
              <a:off x="3021252" y="1176926"/>
              <a:ext cx="437418" cy="426241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62626"/>
                </a:solidFill>
              </a:endParaRPr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 flipH="1">
            <a:off x="37262" y="1826177"/>
            <a:ext cx="56" cy="294974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5496" y="4776123"/>
            <a:ext cx="249447" cy="159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7262" y="2797440"/>
            <a:ext cx="2476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14858" y="0"/>
            <a:ext cx="9144000" cy="752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КАТЕГОРИРОВАНИЕ УВЭД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ОЦЕНКИ СТЕПЕНИ РИСКА</a:t>
            </a:r>
            <a:endParaRPr lang="ru-RU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0086" y="838453"/>
            <a:ext cx="89056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Согласно международной практике </a:t>
            </a:r>
            <a:r>
              <a:rPr lang="ru-RU" dirty="0" smtClean="0"/>
              <a:t>критерии оценки риска являются </a:t>
            </a:r>
            <a:r>
              <a:rPr lang="ru-RU" dirty="0"/>
              <a:t>конфиденциальной </a:t>
            </a:r>
            <a:r>
              <a:rPr lang="ru-RU" dirty="0" smtClean="0"/>
              <a:t>информацией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20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3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87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КАТЕГОРИРОВАНИЕ УВЭД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ПОСЛЕДСТВИЯ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9819957"/>
              </p:ext>
            </p:extLst>
          </p:nvPr>
        </p:nvGraphicFramePr>
        <p:xfrm>
          <a:off x="683569" y="1028734"/>
          <a:ext cx="7523270" cy="530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21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110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КАТЕГОРИРОВАНИЕ УВЭД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ПРОФИЛИРОВАНИЕ РИСКОВ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291680" y="3566554"/>
            <a:ext cx="1798582" cy="6305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Документальный</a:t>
            </a:r>
          </a:p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контроль </a:t>
            </a:r>
            <a:r>
              <a:rPr lang="ru-RU" altLang="ru-RU" sz="1400" b="1" dirty="0" smtClean="0">
                <a:solidFill>
                  <a:schemeClr val="tx1"/>
                </a:solidFill>
                <a:cs typeface="Tahoma" pitchFamily="34" charset="0"/>
              </a:rPr>
              <a:t>23%</a:t>
            </a:r>
            <a:endParaRPr lang="tr-TR" altLang="ru-RU" sz="14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256195" y="1426005"/>
            <a:ext cx="1834068" cy="10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1400" b="1" dirty="0" smtClean="0">
                <a:solidFill>
                  <a:schemeClr val="tx1"/>
                </a:solidFill>
                <a:cs typeface="Tahoma" pitchFamily="34" charset="0"/>
              </a:rPr>
              <a:t>Без </a:t>
            </a:r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применения </a:t>
            </a:r>
          </a:p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мер </a:t>
            </a:r>
            <a:r>
              <a:rPr lang="ru-RU" altLang="ru-RU" sz="1400" b="1" dirty="0" smtClean="0">
                <a:solidFill>
                  <a:schemeClr val="tx1"/>
                </a:solidFill>
                <a:cs typeface="Tahoma" pitchFamily="34" charset="0"/>
              </a:rPr>
              <a:t>контроля </a:t>
            </a:r>
            <a:r>
              <a:rPr lang="ru-RU" altLang="ru-RU" sz="1400" b="1" dirty="0" smtClean="0">
                <a:cs typeface="Tahoma" pitchFamily="34" charset="0"/>
              </a:rPr>
              <a:t>65</a:t>
            </a:r>
            <a:r>
              <a:rPr lang="ru-RU" altLang="ru-RU" sz="1400" b="1" dirty="0">
                <a:cs typeface="Tahoma" pitchFamily="34" charset="0"/>
              </a:rPr>
              <a:t>%</a:t>
            </a:r>
            <a:r>
              <a:rPr lang="ru-RU" altLang="ru-RU" sz="1200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altLang="ru-RU" sz="1200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3" descr="ssd-makar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2723"/>
            <a:ext cx="1767408" cy="39706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4"/>
          <p:cNvSpPr>
            <a:spLocks noChangeShapeType="1"/>
          </p:cNvSpPr>
          <p:nvPr/>
        </p:nvSpPr>
        <p:spPr bwMode="auto">
          <a:xfrm>
            <a:off x="1979712" y="2658582"/>
            <a:ext cx="504056" cy="1069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flipV="1">
            <a:off x="3646482" y="1821391"/>
            <a:ext cx="565479" cy="76677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3646483" y="2664362"/>
            <a:ext cx="565478" cy="491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3623154" y="2751253"/>
            <a:ext cx="668526" cy="83453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5" name="Picture 3" descr="C:\Documents and Settings\Лт.шмит\Рабочий стол\cliparts\gif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54" y="1508788"/>
            <a:ext cx="1558602" cy="198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256194" y="2603067"/>
            <a:ext cx="1834068" cy="63391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Контроль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после выпуска </a:t>
            </a:r>
            <a:r>
              <a:rPr lang="ru-RU" altLang="ru-RU" sz="1400" b="1" dirty="0" smtClean="0">
                <a:latin typeface="+mn-lt"/>
                <a:cs typeface="Tahoma" pitchFamily="34" charset="0"/>
              </a:rPr>
              <a:t>4%</a:t>
            </a:r>
            <a:endParaRPr lang="ru-RU" altLang="ru-RU" sz="1400" b="1" dirty="0">
              <a:latin typeface="+mn-lt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1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348201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sz="1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a typeface="Tahoma" pitchFamily="34" charset="0"/>
                <a:cs typeface="Tahoma" pitchFamily="34" charset="0"/>
              </a:rPr>
              <a:t>УПРАВЛЕНИЯ</a:t>
            </a:r>
            <a:r>
              <a:rPr lang="ru-RU" sz="1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РИСКАМИ</a:t>
            </a:r>
            <a:endParaRPr lang="ru-RU" sz="1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588225" y="1714750"/>
            <a:ext cx="1704729" cy="9800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b="1" dirty="0" err="1" smtClean="0">
                <a:cs typeface="Tahoma" pitchFamily="34" charset="0"/>
              </a:rPr>
              <a:t>Автовыпуск</a:t>
            </a:r>
            <a:endParaRPr lang="ru-RU" altLang="ru-RU" b="1" dirty="0" smtClean="0">
              <a:cs typeface="Tahoma" pitchFamily="34" charset="0"/>
            </a:endParaRPr>
          </a:p>
          <a:p>
            <a:pPr algn="ctr"/>
            <a:r>
              <a:rPr lang="ru-RU" altLang="ru-RU" b="1" dirty="0" smtClean="0">
                <a:cs typeface="Tahoma" pitchFamily="34" charset="0"/>
              </a:rPr>
              <a:t>69%</a:t>
            </a:r>
            <a:endParaRPr lang="ru-RU" altLang="ru-RU" b="1" dirty="0">
              <a:cs typeface="Tahoma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r="35000" b="10699"/>
          <a:stretch/>
        </p:blipFill>
        <p:spPr bwMode="auto">
          <a:xfrm>
            <a:off x="6289939" y="4118015"/>
            <a:ext cx="1549190" cy="15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6251816" y="3470959"/>
            <a:ext cx="1573591" cy="376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Меры контроля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8172401" y="3508579"/>
            <a:ext cx="896795" cy="376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sz="1400" b="1" dirty="0" smtClean="0">
                <a:cs typeface="Tahoma" pitchFamily="34" charset="0"/>
              </a:rPr>
              <a:t>выпуск</a:t>
            </a:r>
            <a:endParaRPr lang="ru-RU" altLang="ru-RU" sz="1400" b="1" dirty="0">
              <a:cs typeface="Tahoma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8139702" y="4499780"/>
            <a:ext cx="968802" cy="561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sz="1400" b="1" dirty="0">
                <a:cs typeface="Tahoma" pitchFamily="34" charset="0"/>
              </a:rPr>
              <a:t>отказ в </a:t>
            </a:r>
          </a:p>
          <a:p>
            <a:pPr algn="ctr"/>
            <a:r>
              <a:rPr lang="ru-RU" altLang="ru-RU" sz="1400" b="1" dirty="0">
                <a:cs typeface="Tahoma" pitchFamily="34" charset="0"/>
              </a:rPr>
              <a:t>выпуске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7839129" y="3659195"/>
            <a:ext cx="335560" cy="982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7839130" y="4605131"/>
            <a:ext cx="30781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4291680" y="4328426"/>
            <a:ext cx="1798582" cy="8287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Физический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контроль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+mn-lt"/>
                <a:cs typeface="Tahoma" pitchFamily="34" charset="0"/>
              </a:rPr>
              <a:t>8%</a:t>
            </a:r>
            <a:endParaRPr lang="tr-TR" altLang="ru-RU" sz="1400" b="1" dirty="0">
              <a:latin typeface="+mn-lt"/>
              <a:cs typeface="Tahoma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623154" y="2745443"/>
            <a:ext cx="588807" cy="158298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35631" y="3236979"/>
            <a:ext cx="11192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ea typeface="Tahoma" pitchFamily="34" charset="0"/>
                <a:cs typeface="Tahoma" pitchFamily="34" charset="0"/>
              </a:rPr>
              <a:t>н</a:t>
            </a:r>
            <a:r>
              <a:rPr lang="ru-RU" sz="1100" b="1" dirty="0" smtClean="0">
                <a:ea typeface="Tahoma" pitchFamily="34" charset="0"/>
                <a:cs typeface="Tahoma" pitchFamily="34" charset="0"/>
              </a:rPr>
              <a:t>ет нарушений</a:t>
            </a:r>
            <a:endParaRPr lang="ru-RU" sz="11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35629" y="4197086"/>
            <a:ext cx="1164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ea typeface="Tahoma" pitchFamily="34" charset="0"/>
                <a:cs typeface="Tahoma" pitchFamily="34" charset="0"/>
              </a:rPr>
              <a:t>есть нарушения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z="2000" b="1" smtClean="0"/>
              <a:t>22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004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87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КАТЕГОРИРОВАНИЕ УВЭД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СТОИМОСТНЫЕ ИНДИКАТОРЫ РИСКА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42856" y="6520259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23</a:t>
            </a:fld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48906"/>
            <a:ext cx="873072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Контроль таможенной стоимости товаров  осуществляется на основании  </a:t>
            </a:r>
            <a:r>
              <a:rPr lang="kk-KZ" sz="2000" b="1" dirty="0" smtClean="0">
                <a:solidFill>
                  <a:srgbClr val="00B050"/>
                </a:solidFill>
              </a:rPr>
              <a:t>стоимостных индикаторов риска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141567"/>
            <a:ext cx="83592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база </a:t>
            </a:r>
            <a:r>
              <a:rPr lang="kk-KZ" sz="1500" dirty="0"/>
              <a:t>данных электронных копий </a:t>
            </a:r>
            <a:r>
              <a:rPr lang="kk-KZ" sz="1500" dirty="0" smtClean="0"/>
              <a:t>деклараций на товары </a:t>
            </a:r>
            <a:r>
              <a:rPr lang="ru-RU" sz="1500" dirty="0" smtClean="0"/>
              <a:t>КГД МФ РК, </a:t>
            </a:r>
            <a:r>
              <a:rPr lang="kk-KZ" sz="1500" dirty="0" smtClean="0"/>
              <a:t>государств </a:t>
            </a:r>
            <a:r>
              <a:rPr lang="kk-KZ" sz="1500" dirty="0"/>
              <a:t>–</a:t>
            </a:r>
            <a:r>
              <a:rPr lang="kk-KZ" sz="1500" dirty="0" smtClean="0"/>
              <a:t>членов ЕАЭС;</a:t>
            </a:r>
            <a:endParaRPr lang="ru-RU" sz="1500" dirty="0"/>
          </a:p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база </a:t>
            </a:r>
            <a:r>
              <a:rPr lang="kk-KZ" sz="1500" dirty="0"/>
              <a:t>данных внешней торговли Европейского </a:t>
            </a:r>
            <a:r>
              <a:rPr lang="kk-KZ" sz="1500" dirty="0" smtClean="0"/>
              <a:t>союза, стран </a:t>
            </a:r>
            <a:r>
              <a:rPr lang="kk-KZ" sz="1500" dirty="0"/>
              <a:t>– участниц </a:t>
            </a:r>
            <a:r>
              <a:rPr lang="kk-KZ" sz="1500" dirty="0" smtClean="0"/>
              <a:t>СНГ;</a:t>
            </a:r>
            <a:endParaRPr lang="ru-RU" sz="1500" dirty="0"/>
          </a:p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ценовая </a:t>
            </a:r>
            <a:r>
              <a:rPr lang="kk-KZ" sz="1500" dirty="0"/>
              <a:t>информация, представленная таможенным органам производителями товаров, субъектами внешнеэкономической деятельности, перевозчиками и иными организациями, деятельность которых связана с профессиональными объединениями (ассоциациями);</a:t>
            </a:r>
            <a:endParaRPr lang="ru-RU" sz="1500" dirty="0"/>
          </a:p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ценовые </a:t>
            </a:r>
            <a:r>
              <a:rPr lang="kk-KZ" sz="1500" dirty="0"/>
              <a:t>исследования;</a:t>
            </a:r>
            <a:endParaRPr lang="ru-RU" sz="1500" dirty="0"/>
          </a:p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ценовые </a:t>
            </a:r>
            <a:r>
              <a:rPr lang="kk-KZ" sz="1500" dirty="0"/>
              <a:t>предложения на внутреннем рынке государств – членов ЕАЭС;</a:t>
            </a:r>
            <a:r>
              <a:rPr lang="ru-RU" sz="1500" dirty="0"/>
              <a:t>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данные </a:t>
            </a:r>
            <a:r>
              <a:rPr lang="kk-KZ" sz="1500" dirty="0"/>
              <a:t>биржевых котировок;</a:t>
            </a:r>
            <a:endParaRPr lang="ru-RU" sz="1500" dirty="0"/>
          </a:p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официальные </a:t>
            </a:r>
            <a:r>
              <a:rPr lang="kk-KZ" sz="1500" dirty="0"/>
              <a:t>интернет-сайты производителей товаров;</a:t>
            </a:r>
            <a:endParaRPr lang="ru-RU" sz="1500" dirty="0"/>
          </a:p>
          <a:p>
            <a:pPr marL="342900" indent="-342900">
              <a:buFont typeface="Wingdings" pitchFamily="2" charset="2"/>
              <a:buChar char="Ø"/>
            </a:pPr>
            <a:r>
              <a:rPr lang="kk-KZ" sz="1500" dirty="0" smtClean="0"/>
              <a:t>информация средств массовой информации, данные сети Интернет;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786" y="1556792"/>
            <a:ext cx="860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Перечень источников информации используемый при формировании </a:t>
            </a:r>
            <a:r>
              <a:rPr lang="ru-RU" b="1" dirty="0">
                <a:solidFill>
                  <a:schemeClr val="tx2"/>
                </a:solidFill>
              </a:rPr>
              <a:t>стоимостного индикатора </a:t>
            </a:r>
            <a:r>
              <a:rPr lang="ru-RU" b="1" dirty="0" smtClean="0">
                <a:solidFill>
                  <a:schemeClr val="tx2"/>
                </a:solidFill>
              </a:rPr>
              <a:t>риска: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149" y="4440014"/>
            <a:ext cx="8812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</a:rPr>
              <a:t>При разработке стоимостного индикатора риска указывается </a:t>
            </a:r>
            <a:r>
              <a:rPr lang="ru-RU" sz="1600" dirty="0" smtClean="0">
                <a:solidFill>
                  <a:schemeClr val="tx2"/>
                </a:solidFill>
              </a:rPr>
              <a:t>10-значный </a:t>
            </a:r>
            <a:r>
              <a:rPr lang="ru-RU" sz="1600" dirty="0">
                <a:solidFill>
                  <a:schemeClr val="tx2"/>
                </a:solidFill>
              </a:rPr>
              <a:t>код товара в соответствии с ТН ВЭД ЕАЭС, описание товара, страна происхождения/группа стран происхождения, значение стоимостного индикатора риска в зависимости от основной или дополнительной единицы измерения, источник информации.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5367" y="5517232"/>
            <a:ext cx="865871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Стоимостные </a:t>
            </a:r>
            <a:r>
              <a:rPr lang="ru-RU" sz="2000" b="1" dirty="0">
                <a:solidFill>
                  <a:srgbClr val="FF0000"/>
                </a:solidFill>
              </a:rPr>
              <a:t>индикаторы риска не формируются на </a:t>
            </a:r>
            <a:r>
              <a:rPr lang="ru-RU" sz="2000" b="1" dirty="0" smtClean="0">
                <a:solidFill>
                  <a:srgbClr val="FF0000"/>
                </a:solidFill>
              </a:rPr>
              <a:t>специфические, уникальные, высокотехнологические, медицинские  и на товары  стоимость которых сложно определить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1" y="-3"/>
            <a:ext cx="9144000" cy="1244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ПОДТВЕРЖДЕНИЕ ДОСТОВЕРНОСТИ СУММЫ ПРЕВЫШЕНИЯ НДС</a:t>
            </a: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</a:t>
            </a: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109" y="1390124"/>
            <a:ext cx="8249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ункт 2 статьи 137 Налогового кодекса РК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приказ </a:t>
            </a:r>
            <a:r>
              <a:rPr lang="ru-RU" sz="2400" dirty="0"/>
              <a:t>Министра финансов</a:t>
            </a:r>
            <a:r>
              <a:rPr lang="en-US" sz="2400" dirty="0"/>
              <a:t> </a:t>
            </a:r>
            <a:r>
              <a:rPr lang="ru-RU" sz="2400" dirty="0"/>
              <a:t>Республики Казахстан</a:t>
            </a:r>
            <a:r>
              <a:rPr lang="en-US" sz="2400" dirty="0"/>
              <a:t>    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от 2 февраля  2018 года № </a:t>
            </a:r>
            <a:r>
              <a:rPr lang="ru-RU" sz="2400" dirty="0" smtClean="0"/>
              <a:t>118 </a:t>
            </a: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«Об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Правил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 системы управления рисками в целях подтверждения </a:t>
            </a:r>
            <a:r>
              <a:rPr lang="kk-K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достоверности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сумм превышения НДС</a:t>
            </a: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kk-K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09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1244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НДС</a:t>
            </a: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ПОЛОЖЕНИЯ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268760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k-KZ" sz="2400" dirty="0" smtClean="0"/>
              <a:t>При</a:t>
            </a:r>
            <a:r>
              <a:rPr lang="ru-RU" sz="2400" dirty="0" smtClean="0"/>
              <a:t> </a:t>
            </a:r>
            <a:r>
              <a:rPr lang="ru-RU" sz="2400" dirty="0"/>
              <a:t>поступлении </a:t>
            </a:r>
            <a:r>
              <a:rPr lang="ru-RU" sz="2400" dirty="0" smtClean="0"/>
              <a:t>налогового заявления, требования </a:t>
            </a:r>
            <a:r>
              <a:rPr lang="ru-RU" sz="2400" dirty="0"/>
              <a:t>о возврате НДС</a:t>
            </a:r>
            <a:r>
              <a:rPr lang="ru-RU" sz="2400" dirty="0" smtClean="0"/>
              <a:t> </a:t>
            </a:r>
            <a:r>
              <a:rPr lang="kk-KZ" sz="2400" dirty="0" smtClean="0"/>
              <a:t>назначается тематическая </a:t>
            </a:r>
            <a:r>
              <a:rPr lang="kk-KZ" sz="2400" dirty="0"/>
              <a:t>проверка по подтверждению достоверности суммы превышения НДС </a:t>
            </a:r>
            <a:r>
              <a:rPr lang="kk-KZ" sz="2400" dirty="0" smtClean="0"/>
              <a:t>с </a:t>
            </a:r>
            <a:r>
              <a:rPr lang="kk-KZ" sz="2400" dirty="0"/>
              <a:t>применением </a:t>
            </a:r>
            <a:r>
              <a:rPr lang="kk-KZ" sz="2400" dirty="0" smtClean="0"/>
              <a:t>СУР. </a:t>
            </a:r>
            <a:r>
              <a:rPr lang="ru-RU" sz="2400" b="1" dirty="0" smtClean="0"/>
              <a:t>В </a:t>
            </a:r>
            <a:r>
              <a:rPr lang="ru-RU" sz="2400" b="1" dirty="0"/>
              <a:t>течение пяти рабочих дней </a:t>
            </a:r>
            <a:r>
              <a:rPr lang="ru-RU" sz="2400" dirty="0"/>
              <a:t>с даты начала тематической </a:t>
            </a:r>
            <a:r>
              <a:rPr lang="ru-RU" sz="2400" dirty="0" smtClean="0"/>
              <a:t>проверки осуществляется оценка деятельности налогоплательщика.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Налогоплательщик является </a:t>
            </a:r>
            <a:r>
              <a:rPr lang="ru-RU" sz="2400" u="sng" dirty="0" smtClean="0"/>
              <a:t>рисковым</a:t>
            </a:r>
            <a:r>
              <a:rPr lang="ru-RU" sz="2400" dirty="0" smtClean="0"/>
              <a:t>, </a:t>
            </a:r>
            <a:r>
              <a:rPr lang="ru-RU" sz="2400" b="1" dirty="0"/>
              <a:t>если суммарный итог баллов</a:t>
            </a:r>
            <a:r>
              <a:rPr lang="ru-RU" sz="2400" dirty="0"/>
              <a:t> по результатам оценки </a:t>
            </a:r>
            <a:r>
              <a:rPr lang="ru-RU" sz="2400" b="1" dirty="0" smtClean="0"/>
              <a:t>составляет 35 и </a:t>
            </a:r>
            <a:r>
              <a:rPr lang="ru-RU" sz="2400" b="1" dirty="0"/>
              <a:t>более баллов</a:t>
            </a:r>
            <a:r>
              <a:rPr lang="ru-RU" sz="2400" dirty="0"/>
              <a:t>, </a:t>
            </a:r>
            <a:r>
              <a:rPr lang="ru-RU" sz="2400" b="1" dirty="0" smtClean="0"/>
              <a:t>или если менее 35 баллов, но в </a:t>
            </a:r>
            <a:r>
              <a:rPr lang="ru-RU" sz="2400" b="1" dirty="0"/>
              <a:t>деятельности налогоплательщика усматриваются признаки уклонения от уплаты </a:t>
            </a:r>
            <a:r>
              <a:rPr lang="ru-RU" sz="2400" b="1" dirty="0" smtClean="0"/>
              <a:t>налогов. </a:t>
            </a:r>
            <a:r>
              <a:rPr lang="ru-RU" sz="2400" dirty="0" smtClean="0"/>
              <a:t>Прочие налогоплательщики с суммой баллов менее 35 баллов относятся к </a:t>
            </a:r>
            <a:r>
              <a:rPr lang="ru-RU" sz="2400" u="sng" dirty="0" err="1" smtClean="0"/>
              <a:t>нерисковым</a:t>
            </a:r>
            <a:r>
              <a:rPr lang="ru-RU" sz="2400" dirty="0" smtClean="0"/>
              <a:t> налогоплательщикам.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25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825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1244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НДС</a:t>
            </a: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ПОЛОЖЕНИЯ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(продолжение)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124356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Относятся также к </a:t>
            </a:r>
            <a:r>
              <a:rPr lang="ru-RU" sz="2400" dirty="0" err="1" smtClean="0"/>
              <a:t>нерисковым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налогоплательшики</a:t>
            </a:r>
            <a:r>
              <a:rPr lang="ru-RU" sz="2400" dirty="0" smtClean="0"/>
              <a:t>:</a:t>
            </a:r>
          </a:p>
          <a:p>
            <a:pPr marL="285750" indent="-285750" algn="just" fontAlgn="ctr">
              <a:buFontTx/>
              <a:buChar char="-"/>
            </a:pPr>
            <a:r>
              <a:rPr lang="ru-RU" sz="2400" dirty="0" smtClean="0"/>
              <a:t>имеющие </a:t>
            </a:r>
            <a:r>
              <a:rPr lang="ru-RU" sz="2400" dirty="0"/>
              <a:t>право на применение упрощенного порядка возврата суммы превышения НДС;</a:t>
            </a:r>
          </a:p>
          <a:p>
            <a:pPr marL="285750" indent="-285750" algn="just" fontAlgn="ctr">
              <a:buFontTx/>
              <a:buChar char="-"/>
            </a:pPr>
            <a:r>
              <a:rPr lang="ru-RU" sz="2400" dirty="0" smtClean="0"/>
              <a:t>реализующие </a:t>
            </a:r>
            <a:r>
              <a:rPr lang="ru-RU" sz="2400" dirty="0"/>
              <a:t>инвестиционный проект в рамках республиканской карты индустриализации, </a:t>
            </a:r>
            <a:r>
              <a:rPr lang="ru-RU" sz="2400" dirty="0" smtClean="0"/>
              <a:t>стоимостью не </a:t>
            </a:r>
            <a:r>
              <a:rPr lang="ru-RU" sz="2400" dirty="0"/>
              <a:t>менее 150 000 000 – кратный размер МРП;</a:t>
            </a:r>
          </a:p>
          <a:p>
            <a:pPr marL="285750" indent="-285750" algn="just" fontAlgn="ctr">
              <a:buFontTx/>
              <a:buChar char="-"/>
            </a:pPr>
            <a:r>
              <a:rPr lang="ru-RU" sz="2400" dirty="0" smtClean="0"/>
              <a:t>осуществляющие </a:t>
            </a:r>
            <a:r>
              <a:rPr lang="ru-RU" sz="2400" dirty="0"/>
              <a:t>деятельность в рамках контракта на недропользование, заключенного в соответствии с законодательством </a:t>
            </a:r>
            <a:r>
              <a:rPr lang="ru-RU" sz="2400" dirty="0" smtClean="0"/>
              <a:t>РК, и </a:t>
            </a:r>
            <a:r>
              <a:rPr lang="ru-RU" sz="2400" dirty="0"/>
              <a:t>имеющим средний </a:t>
            </a:r>
            <a:r>
              <a:rPr lang="ru-RU" sz="2400" dirty="0" smtClean="0"/>
              <a:t>КНН за </a:t>
            </a:r>
            <a:r>
              <a:rPr lang="ru-RU" sz="2400" dirty="0"/>
              <a:t>последние 5 лет не менее 20%; </a:t>
            </a:r>
          </a:p>
          <a:p>
            <a:pPr marL="285750" indent="-285750" algn="just" fontAlgn="ctr">
              <a:buFontTx/>
              <a:buChar char="-"/>
            </a:pPr>
            <a:r>
              <a:rPr lang="ru-RU" sz="2400" dirty="0" smtClean="0"/>
              <a:t>осуществляющие </a:t>
            </a:r>
            <a:r>
              <a:rPr lang="ru-RU" sz="2400" dirty="0"/>
              <a:t>разведку и (или) добычу углеводородов на море в рамках соглашения о разделе продукции;</a:t>
            </a:r>
          </a:p>
          <a:p>
            <a:pPr marL="285750" indent="-285750" algn="just" fontAlgn="ctr">
              <a:buFontTx/>
              <a:buChar char="-"/>
            </a:pPr>
            <a:r>
              <a:rPr lang="ru-RU" sz="2400" dirty="0" smtClean="0"/>
              <a:t>использующие </a:t>
            </a:r>
            <a:r>
              <a:rPr lang="ru-RU" sz="2400" dirty="0"/>
              <a:t>контрольный счет НДС.</a:t>
            </a:r>
          </a:p>
          <a:p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26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888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-1"/>
            <a:ext cx="9144000" cy="1305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219" name="Прямоугольник 9"/>
          <p:cNvSpPr>
            <a:spLocks noChangeArrowheads="1"/>
          </p:cNvSpPr>
          <p:nvPr/>
        </p:nvSpPr>
        <p:spPr bwMode="auto">
          <a:xfrm>
            <a:off x="-108520" y="79645"/>
            <a:ext cx="9252520" cy="12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НДС</a:t>
            </a:r>
          </a:p>
          <a:p>
            <a:pPr algn="ctr">
              <a:lnSpc>
                <a:spcPct val="107000"/>
              </a:lnSpc>
            </a:pPr>
            <a:r>
              <a:rPr lang="kk-KZ" altLang="ru-RU" sz="2400" b="1" dirty="0" smtClean="0">
                <a:latin typeface="Tahoma" pitchFamily="34" charset="0"/>
                <a:cs typeface="Tahoma" pitchFamily="34" charset="0"/>
              </a:rPr>
              <a:t>КРИТЕРИИ ОЦЕНКИ РИСКА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27</a:t>
            </a:fld>
            <a:endParaRPr lang="ru-RU" sz="20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968" cy="475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2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1316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НДС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28</a:t>
            </a:fld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отношении </a:t>
            </a:r>
            <a:r>
              <a:rPr lang="ru-RU" sz="2400" dirty="0" smtClean="0"/>
              <a:t>рисковых налогоплательщиков</a:t>
            </a:r>
            <a:r>
              <a:rPr lang="ru-RU" sz="2400" dirty="0"/>
              <a:t>, </a:t>
            </a:r>
            <a:r>
              <a:rPr lang="ru-RU" sz="2400" dirty="0" smtClean="0"/>
              <a:t>за </a:t>
            </a:r>
            <a:r>
              <a:rPr lang="ru-RU" sz="2400" dirty="0"/>
              <a:t>проверяемый налоговый период, </a:t>
            </a:r>
            <a:r>
              <a:rPr lang="ru-RU" sz="2400" dirty="0" smtClean="0"/>
              <a:t>формируется </a:t>
            </a:r>
            <a:r>
              <a:rPr lang="ru-RU" sz="2400" dirty="0"/>
              <a:t>аналитический отчет «Пирамида» по поставщикам товаров, работ, услуг:</a:t>
            </a:r>
          </a:p>
          <a:p>
            <a:r>
              <a:rPr lang="ru-RU" sz="2400" dirty="0"/>
              <a:t>1) в течение </a:t>
            </a:r>
            <a:r>
              <a:rPr lang="ru-RU" sz="2400" dirty="0" smtClean="0"/>
              <a:t>20 рабочих </a:t>
            </a:r>
            <a:r>
              <a:rPr lang="ru-RU" sz="2400" dirty="0"/>
              <a:t>дней с даты окончания срока, – по налогоплательщикам, относящимся к субъектам малого предпринимательства;</a:t>
            </a:r>
          </a:p>
          <a:p>
            <a:r>
              <a:rPr lang="ru-RU" sz="2400" dirty="0"/>
              <a:t>2) в течение </a:t>
            </a:r>
            <a:r>
              <a:rPr lang="ru-RU" sz="2400" dirty="0" smtClean="0"/>
              <a:t>30 рабочих </a:t>
            </a:r>
            <a:r>
              <a:rPr lang="ru-RU" sz="2400" dirty="0"/>
              <a:t>дней с даты окончания срока,  – по налогоплательщикам, относящимся к субъектам среднего и крупного предпринимательства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нерисковых</a:t>
            </a:r>
            <a:r>
              <a:rPr lang="ru-RU" sz="2400" dirty="0" smtClean="0"/>
              <a:t> – </a:t>
            </a:r>
            <a:r>
              <a:rPr lang="ru-RU" sz="2400" dirty="0"/>
              <a:t>отчет Пирамида только по непосредственным поставщикам.</a:t>
            </a:r>
          </a:p>
        </p:txBody>
      </p:sp>
    </p:spTree>
    <p:extLst>
      <p:ext uri="{BB962C8B-B14F-4D97-AF65-F5344CB8AC3E}">
        <p14:creationId xmlns:p14="http://schemas.microsoft.com/office/powerpoint/2010/main" val="16893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1316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НДС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(продолжение)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29</a:t>
            </a:fld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Сумма превышения НДС, подлежащая подтверждению, определяется в следующем порядке</a:t>
            </a:r>
            <a:r>
              <a:rPr lang="ru-RU" sz="2000" b="1" dirty="0" smtClean="0"/>
              <a:t>:</a:t>
            </a:r>
          </a:p>
          <a:p>
            <a:endParaRPr lang="ru-RU" sz="2000" b="1" dirty="0"/>
          </a:p>
          <a:p>
            <a:r>
              <a:rPr lang="ru-RU" sz="2000" dirty="0"/>
              <a:t>1) устанавливается наименьшая из сумм НДС, отнесенных в зачет поставщиками товаров, работ, услуг, начиная от каждого налогоплательщика, по которому установлены нарушения налогового законодательства, до налогоплательщика, представившего требование о возврате НДС и (или) налоговое заявление;</a:t>
            </a:r>
          </a:p>
          <a:p>
            <a:r>
              <a:rPr lang="ru-RU" sz="2000" dirty="0"/>
              <a:t>2) устанавливается наименьшая из следующих сумм в совокупности:</a:t>
            </a:r>
          </a:p>
          <a:p>
            <a:r>
              <a:rPr lang="ru-RU" sz="2000" dirty="0" smtClean="0"/>
              <a:t>- суммы </a:t>
            </a:r>
            <a:r>
              <a:rPr lang="ru-RU" sz="2000" dirty="0"/>
              <a:t>НДС, суммарно сложившейся из сумм НДС, определенных в соответствии с подпунктом 1) 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- суммы </a:t>
            </a:r>
            <a:r>
              <a:rPr lang="ru-RU" sz="2000" dirty="0"/>
              <a:t>НДС, отнесенной в зачет налогоплательщиком, представившим требование о возврате НДС  или налоговое заявление, от непосредственного поставщика;</a:t>
            </a:r>
          </a:p>
          <a:p>
            <a:r>
              <a:rPr lang="ru-RU" sz="2000" dirty="0"/>
              <a:t>3) из суммы превышения НДС, указанной в требовании о возврате НДС или налоговом заявлении вычитаются суммы НДС, определенные в порядке, указанном в подпункте 2) настоящего пункта.</a:t>
            </a:r>
          </a:p>
        </p:txBody>
      </p:sp>
    </p:spTree>
    <p:extLst>
      <p:ext uri="{BB962C8B-B14F-4D97-AF65-F5344CB8AC3E}">
        <p14:creationId xmlns:p14="http://schemas.microsoft.com/office/powerpoint/2010/main" val="37781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/>
          </p:cNvPr>
          <p:cNvSpPr/>
          <p:nvPr/>
        </p:nvSpPr>
        <p:spPr>
          <a:xfrm>
            <a:off x="0" y="0"/>
            <a:ext cx="9144000" cy="1335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47" name="Прямоугольник 9"/>
          <p:cNvSpPr>
            <a:spLocks noChangeArrowheads="1"/>
          </p:cNvSpPr>
          <p:nvPr/>
        </p:nvSpPr>
        <p:spPr bwMode="auto">
          <a:xfrm>
            <a:off x="137517" y="57598"/>
            <a:ext cx="8868965" cy="12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</a:pPr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ПРЕЗЕНТУЕМЫЕ НАПРАВЛЕНИЯ НАЛОГОВОГО И ТАМОЖЕННОГО АДМИНИСТРИРОВАНИЯ С ПРИМЕНЕНИЕМ СУР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6829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КАТЕГОРИРОВАНИЕ 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АЛОГОПЛАТЕЛЬЩИКОВ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ОТБОР НА НАЛОГОВУЮ ПРОВЕРКУ ПО ОСОБОМУ</a:t>
            </a:r>
          </a:p>
          <a:p>
            <a:r>
              <a:rPr 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ПОРЯДКУ НА ОСНОВЕ ОЦЕНКИ СТЕПЕНИ РИСКА</a:t>
            </a:r>
          </a:p>
          <a:p>
            <a:endParaRPr lang="ru-RU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КАМЕРАЛЬНЫЙ КОНТРОЛЬ</a:t>
            </a:r>
          </a:p>
          <a:p>
            <a:pPr marL="457200" indent="-457200">
              <a:buAutoNum type="arabicPeriod" startAt="3"/>
            </a:pPr>
            <a:endParaRPr lang="ru-RU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4.  КАТЕГОРИРОВАНИЕ УВЭД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5.  ПОДТВЕРЖДЕНИЕ 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ДОСТОВЕРНОСТИ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СУММЫ</a:t>
            </a:r>
          </a:p>
          <a:p>
            <a:r>
              <a:rPr 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ПРЕВЫШЕНИЯ НДС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3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67860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1316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16632"/>
            <a:ext cx="88569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НДС</a:t>
            </a:r>
          </a:p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 ПРОВЕРКИ С ИСПОЛЬЗОВАНИЕМ  СУР (ПРИМЕР)</a:t>
            </a:r>
          </a:p>
          <a:p>
            <a:pPr algn="ctr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30</a:t>
            </a:fld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4267" y="4921516"/>
            <a:ext cx="774818" cy="706366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6775" y="1537980"/>
            <a:ext cx="2838893" cy="534435"/>
          </a:xfrm>
          <a:prstGeom prst="round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76884" y="1620531"/>
            <a:ext cx="253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Экспортер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11984" y="2339402"/>
            <a:ext cx="4681948" cy="41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868901" y="2072415"/>
            <a:ext cx="0" cy="2711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11984" y="2326099"/>
            <a:ext cx="0" cy="3827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93932" y="2326099"/>
            <a:ext cx="0" cy="3827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36342" y="2723026"/>
            <a:ext cx="1626781" cy="776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96221" y="2727884"/>
            <a:ext cx="1626781" cy="77617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36342" y="2941747"/>
            <a:ext cx="164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6221" y="2945460"/>
            <a:ext cx="164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П-2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3281" y="3909758"/>
            <a:ext cx="1348323" cy="7218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36947" y="4005569"/>
            <a:ext cx="121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П-1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135555" y="3499203"/>
            <a:ext cx="6988" cy="3778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78612" y="5218485"/>
            <a:ext cx="1313886" cy="730794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55690" y="5249229"/>
            <a:ext cx="123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П-1</a:t>
            </a:r>
          </a:p>
          <a:p>
            <a:pPr algn="ctr"/>
            <a:r>
              <a:rPr lang="ru-RU" b="1" dirty="0" err="1" smtClean="0"/>
              <a:t>безд</a:t>
            </a:r>
            <a:r>
              <a:rPr lang="ru-RU" b="1" dirty="0" smtClean="0"/>
              <a:t>-й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232360" y="4636211"/>
            <a:ext cx="0" cy="5822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971677" y="3888158"/>
            <a:ext cx="2512377" cy="3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62776" y="4761856"/>
            <a:ext cx="0" cy="1596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7401" y="3888158"/>
            <a:ext cx="0" cy="3231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484055" y="3888158"/>
            <a:ext cx="1" cy="3193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117401" y="3499203"/>
            <a:ext cx="1" cy="4216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84267" y="4927833"/>
            <a:ext cx="7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П-1</a:t>
            </a:r>
          </a:p>
          <a:p>
            <a:pPr algn="ctr"/>
            <a:r>
              <a:rPr lang="ru-RU" b="1" dirty="0" smtClean="0"/>
              <a:t>ЛЖП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00368" y="4910395"/>
            <a:ext cx="750478" cy="681205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798748" y="4921516"/>
            <a:ext cx="9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П-2</a:t>
            </a:r>
          </a:p>
          <a:p>
            <a:pPr algn="ctr"/>
            <a:r>
              <a:rPr lang="ru-RU" b="1" dirty="0" err="1"/>
              <a:t>б</a:t>
            </a:r>
            <a:r>
              <a:rPr lang="ru-RU" b="1" dirty="0" err="1" smtClean="0"/>
              <a:t>езд</a:t>
            </a:r>
            <a:r>
              <a:rPr lang="ru-RU" b="1" dirty="0" smtClean="0"/>
              <a:t>-й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55640" y="4904316"/>
            <a:ext cx="750478" cy="785088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054020" y="5026199"/>
            <a:ext cx="9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П-3</a:t>
            </a:r>
          </a:p>
          <a:p>
            <a:pPr algn="ctr"/>
            <a:r>
              <a:rPr lang="ru-RU" b="1" dirty="0" smtClean="0"/>
              <a:t>ЛЖП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36343" y="2723026"/>
            <a:ext cx="1640956" cy="77617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210514" y="3556152"/>
            <a:ext cx="145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150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156821" y="2401094"/>
            <a:ext cx="156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1 000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2312004" y="4787564"/>
            <a:ext cx="121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550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sp>
        <p:nvSpPr>
          <p:cNvPr id="40" name="Левая фигурная скобка 39"/>
          <p:cNvSpPr/>
          <p:nvPr/>
        </p:nvSpPr>
        <p:spPr>
          <a:xfrm>
            <a:off x="795319" y="3096960"/>
            <a:ext cx="361507" cy="2852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729914" y="4189730"/>
            <a:ext cx="228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наименьшая </a:t>
            </a:r>
            <a:r>
              <a:rPr lang="ru-RU" sz="1400" dirty="0" smtClean="0"/>
              <a:t>сумма НДС  150 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053191" y="4355178"/>
            <a:ext cx="145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150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cxnSp>
        <p:nvCxnSpPr>
          <p:cNvPr id="43" name="Прямая соединительная линия 42"/>
          <p:cNvCxnSpPr>
            <a:endCxn id="31" idx="0"/>
          </p:cNvCxnSpPr>
          <p:nvPr/>
        </p:nvCxnSpPr>
        <p:spPr>
          <a:xfrm>
            <a:off x="6275607" y="4686365"/>
            <a:ext cx="0" cy="224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484054" y="4686365"/>
            <a:ext cx="0" cy="224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971676" y="3891984"/>
            <a:ext cx="1" cy="3193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99823" y="4365615"/>
            <a:ext cx="145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600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6860366" y="4323854"/>
            <a:ext cx="145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9</a:t>
            </a:r>
            <a:r>
              <a:rPr lang="ru-RU" sz="1400" dirty="0" smtClean="0"/>
              <a:t>50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5190881" y="2372744"/>
            <a:ext cx="156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1 000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  <p:sp>
        <p:nvSpPr>
          <p:cNvPr id="49" name="Правая фигурная скобка 48"/>
          <p:cNvSpPr/>
          <p:nvPr/>
        </p:nvSpPr>
        <p:spPr>
          <a:xfrm>
            <a:off x="8007738" y="2962200"/>
            <a:ext cx="444542" cy="2626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7722298" y="3951883"/>
            <a:ext cx="216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наименьшая </a:t>
            </a:r>
            <a:r>
              <a:rPr lang="ru-RU" sz="1400" dirty="0" smtClean="0"/>
              <a:t>сумма НДС  1 000  </a:t>
            </a:r>
            <a:r>
              <a:rPr lang="ru-RU" sz="1400" dirty="0" err="1" smtClean="0"/>
              <a:t>тыс.тенге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9863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1316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НДС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(продолжение)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31</a:t>
            </a:fld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6339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Подтверждение оставшейся суммы превышения </a:t>
            </a:r>
            <a:r>
              <a:rPr lang="ru-RU" sz="2400" b="1" i="1" dirty="0" smtClean="0"/>
              <a:t>НДС</a:t>
            </a:r>
            <a:r>
              <a:rPr lang="ru-RU" sz="2400" b="1" dirty="0" smtClean="0"/>
              <a:t>:</a:t>
            </a:r>
          </a:p>
          <a:p>
            <a:endParaRPr lang="ru-RU" sz="2400" dirty="0"/>
          </a:p>
          <a:p>
            <a:r>
              <a:rPr lang="ru-RU" sz="2400" dirty="0" smtClean="0"/>
              <a:t>производится </a:t>
            </a:r>
            <a:r>
              <a:rPr lang="ru-RU" sz="2400" b="1" u="sng" dirty="0"/>
              <a:t>по мере устранения поставщиками товаров, работ, услуг нарушений налогового законодательства</a:t>
            </a:r>
            <a:r>
              <a:rPr lang="ru-RU" sz="2400" u="sng" dirty="0"/>
              <a:t> </a:t>
            </a:r>
            <a:r>
              <a:rPr lang="ru-RU" sz="2400" dirty="0"/>
              <a:t>в случае включения налогоплательщиком данной суммы в требование о возврате НДС и (или) в налоговое заявление в последующие налоговые периоды. </a:t>
            </a:r>
          </a:p>
        </p:txBody>
      </p:sp>
    </p:spTree>
    <p:extLst>
      <p:ext uri="{BB962C8B-B14F-4D97-AF65-F5344CB8AC3E}">
        <p14:creationId xmlns:p14="http://schemas.microsoft.com/office/powerpoint/2010/main" val="7557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-1"/>
            <a:ext cx="9144000" cy="1305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219" name="Прямоугольник 9"/>
          <p:cNvSpPr>
            <a:spLocks noChangeArrowheads="1"/>
          </p:cNvSpPr>
          <p:nvPr/>
        </p:nvSpPr>
        <p:spPr bwMode="auto">
          <a:xfrm>
            <a:off x="-108520" y="79645"/>
            <a:ext cx="9252520" cy="12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ПОДТВЕРЖДЕНИЕ ДОСТОВЕРНОСТИ СУММЫ ПРЕВЫШЕНИЯ НДС</a:t>
            </a:r>
          </a:p>
          <a:p>
            <a:pPr algn="ctr">
              <a:lnSpc>
                <a:spcPct val="107000"/>
              </a:lnSpc>
            </a:pPr>
            <a:r>
              <a:rPr lang="kk-KZ" altLang="ru-RU" sz="2400" b="1" dirty="0" smtClean="0">
                <a:latin typeface="Tahoma" pitchFamily="34" charset="0"/>
                <a:cs typeface="Tahoma" pitchFamily="34" charset="0"/>
              </a:rPr>
              <a:t>РЕЗУЛЬТАТЫ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32</a:t>
            </a:fld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136339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9 месяцев текущего года предъявлено на возврат превышения сумм НДС </a:t>
            </a:r>
            <a:r>
              <a:rPr lang="ru-RU" sz="2400" dirty="0" smtClean="0"/>
              <a:t>425 экспортерами, </a:t>
            </a:r>
            <a:r>
              <a:rPr lang="ru-RU" sz="2400" dirty="0"/>
              <a:t>сумма возвращенного НДС с бюджета </a:t>
            </a:r>
            <a:r>
              <a:rPr lang="ru-RU" sz="2400" dirty="0" smtClean="0"/>
              <a:t>составила 538,1</a:t>
            </a:r>
            <a:r>
              <a:rPr lang="ru-RU" sz="2400" dirty="0"/>
              <a:t> </a:t>
            </a:r>
            <a:r>
              <a:rPr lang="ru-RU" sz="2400" dirty="0" err="1"/>
              <a:t>млрд.тенге</a:t>
            </a:r>
            <a:r>
              <a:rPr lang="ru-RU" sz="2400" dirty="0"/>
              <a:t>, в том числе возвращено превышения сумм НДС с применением СУР 387,8 </a:t>
            </a:r>
            <a:r>
              <a:rPr lang="ru-RU" sz="2400" dirty="0" err="1"/>
              <a:t>млрд.тенге</a:t>
            </a:r>
            <a:r>
              <a:rPr lang="ru-RU" sz="2400" dirty="0"/>
              <a:t>, или 72</a:t>
            </a:r>
            <a:r>
              <a:rPr lang="ru-RU" sz="2400" dirty="0" smtClean="0"/>
              <a:t>%</a:t>
            </a:r>
          </a:p>
          <a:p>
            <a:endParaRPr lang="ru-RU" sz="2400" dirty="0"/>
          </a:p>
          <a:p>
            <a:r>
              <a:rPr lang="ru-RU" sz="2400" i="1" dirty="0"/>
              <a:t>Справочно: По УПВ возвращено 150,3 </a:t>
            </a:r>
            <a:r>
              <a:rPr lang="ru-RU" sz="2400" i="1" dirty="0" err="1"/>
              <a:t>млрд.тенге</a:t>
            </a:r>
            <a:r>
              <a:rPr lang="ru-RU" sz="2400" i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0581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33</a:t>
            </a:fld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996952"/>
            <a:ext cx="51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СПАСИБО ЗА ВНИМАНИЕ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9167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87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КАТЕГОРИРОВАНИЕ НАЛОГОПЛАТЕЛЬЩИКОВ</a:t>
            </a:r>
          </a:p>
          <a:p>
            <a:pPr algn="ctr"/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109" y="980728"/>
            <a:ext cx="82490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Статьи 136-137 Налогового кодекса РК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Приказ </a:t>
            </a:r>
            <a:r>
              <a:rPr lang="kk-K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Министра финансов РК от 20 февраля 2018 года №252 «Об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Правил применения системы управления рисками по критериям, не являющимся конфиденциальной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информацией</a:t>
            </a: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kk-K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Приказ Председателя КГД  МФ РК по утверждению порядка категорирования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76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87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46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КАТЕГОРИРОВАНИЕ НАЛОГОПЛАТЕЛЬЩИКОВ</a:t>
            </a: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ПОЛОЖЕНИЯ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109" y="980728"/>
            <a:ext cx="79123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Категорирование осуществляется путем отнесения деятельности </a:t>
            </a:r>
            <a:r>
              <a:rPr lang="ru-RU" sz="2400" dirty="0"/>
              <a:t>налогоплательщиков (налоговых агентов) </a:t>
            </a:r>
            <a:r>
              <a:rPr lang="ru-RU" sz="2400" b="1" u="sng" dirty="0"/>
              <a:t>к одной из трех степеней риска: низкой, средней или высокой.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Актуализация </a:t>
            </a:r>
            <a:r>
              <a:rPr lang="ru-RU" sz="2400" dirty="0"/>
              <a:t>степени риска – </a:t>
            </a:r>
            <a:r>
              <a:rPr lang="ru-RU" sz="2400" b="1" u="sng" dirty="0" smtClean="0"/>
              <a:t>1 </a:t>
            </a:r>
            <a:r>
              <a:rPr lang="ru-RU" sz="2400" b="1" u="sng" dirty="0"/>
              <a:t>раз в полугодие</a:t>
            </a:r>
            <a:r>
              <a:rPr lang="ru-RU" sz="2400" dirty="0"/>
              <a:t>. </a:t>
            </a:r>
            <a:r>
              <a:rPr lang="ru-RU" sz="2400" dirty="0" smtClean="0"/>
              <a:t>                       Для </a:t>
            </a:r>
            <a:r>
              <a:rPr lang="ru-RU" sz="2400" dirty="0"/>
              <a:t>категории </a:t>
            </a:r>
            <a:r>
              <a:rPr lang="ru-RU" sz="2400" b="1" dirty="0"/>
              <a:t>низкой степени риска </a:t>
            </a:r>
            <a:r>
              <a:rPr lang="ru-RU" sz="2400" dirty="0"/>
              <a:t>при наличии задолженности по налогам и социальным платежам – </a:t>
            </a:r>
            <a:r>
              <a:rPr lang="ru-RU" sz="2400" dirty="0" smtClean="0"/>
              <a:t>                                 </a:t>
            </a:r>
            <a:r>
              <a:rPr lang="ru-RU" sz="2400" b="1" u="sng" dirty="0" smtClean="0"/>
              <a:t>не </a:t>
            </a:r>
            <a:r>
              <a:rPr lang="ru-RU" sz="2400" b="1" u="sng" dirty="0"/>
              <a:t>менее 1 раза в </a:t>
            </a:r>
            <a:r>
              <a:rPr lang="ru-RU" sz="2400" b="1" u="sng" dirty="0" smtClean="0"/>
              <a:t>месяц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b="1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Результаты </a:t>
            </a:r>
            <a:r>
              <a:rPr lang="ru-RU" sz="2400" dirty="0"/>
              <a:t>категорирования 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направляются индивидуально в </a:t>
            </a:r>
            <a:r>
              <a:rPr lang="ru-RU" sz="2400" b="1" u="sng" dirty="0"/>
              <a:t>Кабинет налогоплательщика </a:t>
            </a:r>
            <a:r>
              <a:rPr lang="ru-RU" sz="2400" dirty="0" smtClean="0"/>
              <a:t>(присвоенная степень риска и результаты сработавших открытых критериев), а также  </a:t>
            </a:r>
            <a:r>
              <a:rPr lang="ru-RU" sz="2400" b="1" u="sng" dirty="0" smtClean="0"/>
              <a:t>размещаются </a:t>
            </a:r>
            <a:r>
              <a:rPr lang="ru-RU" sz="2400" b="1" u="sng" dirty="0"/>
              <a:t>на Портале </a:t>
            </a:r>
            <a:r>
              <a:rPr lang="ru-RU" sz="2400" b="1" u="sng" dirty="0" smtClean="0"/>
              <a:t>КГД </a:t>
            </a:r>
            <a:r>
              <a:rPr lang="ru-RU" sz="2400" dirty="0" smtClean="0"/>
              <a:t>(только степень риска)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5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026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219" name="Прямоугольник 9"/>
          <p:cNvSpPr>
            <a:spLocks noChangeArrowheads="1"/>
          </p:cNvSpPr>
          <p:nvPr/>
        </p:nvSpPr>
        <p:spPr bwMode="auto">
          <a:xfrm>
            <a:off x="-108520" y="79645"/>
            <a:ext cx="9252520" cy="8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КАТЕГОРИРОВАНИЕ НАЛОГОПЛАТЕЛЬЩИКОВ</a:t>
            </a:r>
          </a:p>
          <a:p>
            <a:pPr algn="ctr">
              <a:lnSpc>
                <a:spcPct val="107000"/>
              </a:lnSpc>
            </a:pPr>
            <a:r>
              <a:rPr lang="kk-KZ" altLang="ru-RU" sz="2400" b="1" dirty="0" smtClean="0">
                <a:latin typeface="Tahoma" pitchFamily="34" charset="0"/>
                <a:cs typeface="Tahoma" pitchFamily="34" charset="0"/>
              </a:rPr>
              <a:t>КРИТЕРИИ ОЦЕНКИ РИСКА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24460" y="1879079"/>
            <a:ext cx="8919539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На сегодня </a:t>
            </a:r>
            <a:r>
              <a:rPr lang="ru-RU" sz="2400" b="1" dirty="0">
                <a:solidFill>
                  <a:schemeClr val="tx2"/>
                </a:solidFill>
              </a:rPr>
              <a:t>14</a:t>
            </a:r>
            <a:r>
              <a:rPr lang="ru-RU" b="1" dirty="0">
                <a:solidFill>
                  <a:schemeClr val="tx2"/>
                </a:solidFill>
              </a:rPr>
              <a:t> открытых </a:t>
            </a:r>
            <a:r>
              <a:rPr lang="ru-RU" b="1" dirty="0" smtClean="0">
                <a:solidFill>
                  <a:schemeClr val="tx2"/>
                </a:solidFill>
              </a:rPr>
              <a:t>критериев (приказ МФРК №252 от 20.02.2018г.)</a:t>
            </a:r>
            <a:endParaRPr lang="ru-RU" b="1" dirty="0">
              <a:solidFill>
                <a:schemeClr val="tx2"/>
              </a:solidFill>
            </a:endParaRPr>
          </a:p>
          <a:p>
            <a:pPr algn="just"/>
            <a:r>
              <a:rPr lang="kk-KZ" sz="1200" b="1" dirty="0">
                <a:solidFill>
                  <a:schemeClr val="tx2"/>
                </a:solidFill>
              </a:rPr>
              <a:t>  </a:t>
            </a:r>
            <a:r>
              <a:rPr lang="kk-KZ" sz="2000" b="1" dirty="0">
                <a:solidFill>
                  <a:schemeClr val="tx2"/>
                </a:solidFill>
              </a:rPr>
              <a:t> 6</a:t>
            </a:r>
            <a:r>
              <a:rPr lang="kk-KZ" sz="1600" b="1" dirty="0">
                <a:solidFill>
                  <a:schemeClr val="tx2"/>
                </a:solidFill>
              </a:rPr>
              <a:t> имеющих отриц</a:t>
            </a:r>
            <a:r>
              <a:rPr lang="ru-RU" sz="1600" b="1" dirty="0" err="1">
                <a:solidFill>
                  <a:schemeClr val="tx2"/>
                </a:solidFill>
              </a:rPr>
              <a:t>ательное</a:t>
            </a:r>
            <a:r>
              <a:rPr lang="ru-RU" sz="1600" b="1" dirty="0">
                <a:solidFill>
                  <a:schemeClr val="tx2"/>
                </a:solidFill>
              </a:rPr>
              <a:t> влияние</a:t>
            </a:r>
          </a:p>
          <a:p>
            <a:pPr algn="just"/>
            <a:r>
              <a:rPr lang="ru-RU" sz="1500" dirty="0"/>
              <a:t>1</a:t>
            </a:r>
            <a:r>
              <a:rPr lang="en-US" sz="1500" dirty="0"/>
              <a:t>) </a:t>
            </a:r>
            <a:r>
              <a:rPr lang="ru-RU" sz="1500" dirty="0"/>
              <a:t>отношение расходов и доходов</a:t>
            </a:r>
          </a:p>
          <a:p>
            <a:pPr algn="just"/>
            <a:r>
              <a:rPr lang="en-US" sz="1500" dirty="0"/>
              <a:t>2) </a:t>
            </a:r>
            <a:r>
              <a:rPr lang="ru-RU" sz="1500" dirty="0"/>
              <a:t>сделки с НП, имеющими взаиморасчеты с лицами, снятыми с </a:t>
            </a:r>
            <a:r>
              <a:rPr lang="ru-RU" sz="1500" dirty="0" err="1"/>
              <a:t>рег.учета</a:t>
            </a:r>
            <a:r>
              <a:rPr lang="ru-RU" sz="1500" dirty="0"/>
              <a:t> по НДС, </a:t>
            </a:r>
          </a:p>
          <a:p>
            <a:pPr algn="just"/>
            <a:r>
              <a:rPr lang="ru-RU" sz="1500" dirty="0"/>
              <a:t>в </a:t>
            </a:r>
            <a:r>
              <a:rPr lang="ru-RU" sz="1500" dirty="0" err="1"/>
              <a:t>т.ч</a:t>
            </a:r>
            <a:r>
              <a:rPr lang="ru-RU" sz="1500" dirty="0"/>
              <a:t>. ликвидированными, бездействующими, банкротами</a:t>
            </a:r>
          </a:p>
          <a:p>
            <a:pPr algn="just"/>
            <a:r>
              <a:rPr lang="en-US" sz="1500" dirty="0"/>
              <a:t>3) </a:t>
            </a:r>
            <a:r>
              <a:rPr lang="ru-RU" sz="1500" dirty="0"/>
              <a:t>отражение убытков на протяжении нескольких налоговых периодов</a:t>
            </a:r>
          </a:p>
          <a:p>
            <a:pPr algn="just"/>
            <a:r>
              <a:rPr lang="en-US" sz="1500" dirty="0"/>
              <a:t>4) </a:t>
            </a:r>
            <a:r>
              <a:rPr lang="ru-RU" sz="1500" dirty="0"/>
              <a:t>многократное внесение изменений и дополнений в налоговую отчетность</a:t>
            </a:r>
          </a:p>
          <a:p>
            <a:pPr algn="just"/>
            <a:r>
              <a:rPr lang="en-US" sz="1500" dirty="0"/>
              <a:t>5) </a:t>
            </a:r>
            <a:r>
              <a:rPr lang="ru-RU" sz="1500" dirty="0"/>
              <a:t>нарушения, выявленные по камеральному контролю</a:t>
            </a:r>
          </a:p>
          <a:p>
            <a:pPr algn="just"/>
            <a:r>
              <a:rPr lang="en-US" sz="1500" dirty="0"/>
              <a:t>6) </a:t>
            </a:r>
            <a:r>
              <a:rPr lang="ru-RU" sz="1500" dirty="0"/>
              <a:t>неоднократное приближение к предельным показателей, предоставляющим право применять СНР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    </a:t>
            </a:r>
            <a:r>
              <a:rPr lang="kk-KZ" sz="2000" b="1" dirty="0">
                <a:solidFill>
                  <a:schemeClr val="tx2"/>
                </a:solidFill>
              </a:rPr>
              <a:t>2</a:t>
            </a:r>
            <a:r>
              <a:rPr lang="kk-KZ" sz="1600" b="1" dirty="0">
                <a:solidFill>
                  <a:schemeClr val="tx2"/>
                </a:solidFill>
              </a:rPr>
              <a:t> имеющих </a:t>
            </a:r>
            <a:r>
              <a:rPr lang="ru-RU" sz="1600" b="1" dirty="0">
                <a:solidFill>
                  <a:schemeClr val="tx2"/>
                </a:solidFill>
              </a:rPr>
              <a:t>как положительное так и отрицательное влияние </a:t>
            </a:r>
          </a:p>
          <a:p>
            <a:pPr algn="just"/>
            <a:r>
              <a:rPr lang="ru-RU" sz="1500" dirty="0"/>
              <a:t> 1) налоговая нагрузка (КНН) по новой методике</a:t>
            </a:r>
          </a:p>
          <a:p>
            <a:pPr algn="just"/>
            <a:r>
              <a:rPr lang="ru-RU" sz="1500" dirty="0"/>
              <a:t> 2) среднемесячная </a:t>
            </a:r>
            <a:r>
              <a:rPr lang="ru-RU" sz="1500" dirty="0" err="1"/>
              <a:t>зар.плата</a:t>
            </a:r>
            <a:r>
              <a:rPr lang="ru-RU" sz="1500" dirty="0"/>
              <a:t> на одного работника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    </a:t>
            </a:r>
            <a:r>
              <a:rPr lang="kk-KZ" sz="2000" b="1" dirty="0">
                <a:solidFill>
                  <a:schemeClr val="tx2"/>
                </a:solidFill>
              </a:rPr>
              <a:t>6</a:t>
            </a:r>
            <a:r>
              <a:rPr lang="kk-KZ" sz="1600" b="1" dirty="0">
                <a:solidFill>
                  <a:schemeClr val="tx2"/>
                </a:solidFill>
              </a:rPr>
              <a:t> имеющих положительное влияние</a:t>
            </a:r>
            <a:endParaRPr lang="ru-RU" sz="1600" b="1" dirty="0">
              <a:solidFill>
                <a:schemeClr val="tx2"/>
              </a:solidFill>
            </a:endParaRPr>
          </a:p>
          <a:p>
            <a:pPr algn="just"/>
            <a:r>
              <a:rPr lang="ru-RU" sz="1500" dirty="0"/>
              <a:t>1) онлайн ККМ</a:t>
            </a:r>
          </a:p>
          <a:p>
            <a:pPr algn="just"/>
            <a:r>
              <a:rPr lang="ru-RU" sz="1500" dirty="0"/>
              <a:t>2) ЭСФ</a:t>
            </a:r>
          </a:p>
          <a:p>
            <a:pPr algn="just"/>
            <a:r>
              <a:rPr lang="ru-RU" sz="1500" dirty="0"/>
              <a:t>3) горизонтальный мониторинг</a:t>
            </a:r>
          </a:p>
          <a:p>
            <a:pPr algn="just"/>
            <a:r>
              <a:rPr lang="ru-RU" sz="1500" dirty="0"/>
              <a:t>4) файл проверки </a:t>
            </a:r>
          </a:p>
          <a:p>
            <a:pPr algn="just"/>
            <a:r>
              <a:rPr lang="ru-RU" sz="1500" dirty="0"/>
              <a:t>5) НДС счет</a:t>
            </a:r>
          </a:p>
          <a:p>
            <a:pPr algn="just"/>
            <a:r>
              <a:rPr lang="ru-RU" sz="1500" dirty="0"/>
              <a:t>6) отсутствие недоимки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869" y="981423"/>
            <a:ext cx="87772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Согласно международной практике критерии </a:t>
            </a:r>
            <a:r>
              <a:rPr lang="ru-RU" dirty="0" smtClean="0"/>
              <a:t>оценки риска  </a:t>
            </a:r>
            <a:r>
              <a:rPr lang="ru-RU" dirty="0"/>
              <a:t>являются конфиденциальной информацией, но для поощрения добровольного исполнения налогового законодательства </a:t>
            </a:r>
            <a:r>
              <a:rPr lang="ru-RU" u="sng" dirty="0"/>
              <a:t>часть</a:t>
            </a:r>
            <a:r>
              <a:rPr lang="ru-RU" dirty="0"/>
              <a:t> критериев может быть открыта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6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4277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87804"/>
              </p:ext>
            </p:extLst>
          </p:nvPr>
        </p:nvGraphicFramePr>
        <p:xfrm>
          <a:off x="395535" y="1199068"/>
          <a:ext cx="8280921" cy="532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1447">
                  <a:extLst>
                    <a:ext uri="{9D8B030D-6E8A-4147-A177-3AD203B41FA5}">
                      <a16:colId xmlns:a16="http://schemas.microsoft.com/office/drawing/2014/main" xmlns="" val="1190022919"/>
                    </a:ext>
                  </a:extLst>
                </a:gridCol>
                <a:gridCol w="807895">
                  <a:extLst>
                    <a:ext uri="{9D8B030D-6E8A-4147-A177-3AD203B41FA5}">
                      <a16:colId xmlns:a16="http://schemas.microsoft.com/office/drawing/2014/main" xmlns="" val="667802786"/>
                    </a:ext>
                  </a:extLst>
                </a:gridCol>
                <a:gridCol w="807895">
                  <a:extLst>
                    <a:ext uri="{9D8B030D-6E8A-4147-A177-3AD203B41FA5}">
                      <a16:colId xmlns:a16="http://schemas.microsoft.com/office/drawing/2014/main" xmlns="" val="3937213391"/>
                    </a:ext>
                  </a:extLst>
                </a:gridCol>
                <a:gridCol w="740570">
                  <a:extLst>
                    <a:ext uri="{9D8B030D-6E8A-4147-A177-3AD203B41FA5}">
                      <a16:colId xmlns:a16="http://schemas.microsoft.com/office/drawing/2014/main" xmlns="" val="4267785447"/>
                    </a:ext>
                  </a:extLst>
                </a:gridCol>
              </a:tblGrid>
              <a:tr h="44587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Сферы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применения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Действие 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зависимости от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степени риска НП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321925"/>
                  </a:ext>
                </a:extLst>
              </a:tr>
              <a:tr h="32987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низкая</a:t>
                      </a:r>
                      <a:endParaRPr lang="ru-RU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817910"/>
                  </a:ext>
                </a:extLst>
              </a:tr>
              <a:tr h="37432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Прекращение деятельности и государственные услуги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прекращение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деятельности отдельных категорий ИП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 упрощенном порядке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722587"/>
                  </a:ext>
                </a:extLst>
              </a:tr>
              <a:tr h="472101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подача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электронном виде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рег.учете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НДС</a:t>
                      </a:r>
                    </a:p>
                  </a:txBody>
                  <a:tcPr marL="8296" marR="8296" marT="8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610073"/>
                  </a:ext>
                </a:extLst>
              </a:tr>
              <a:tr h="32987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Представление налоговой отчётности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представления налоговой отчетности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621226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представления налоговой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отчетности по всем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налогам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продлевается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период не более 30 дней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82444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приостановление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(продление, возобновление) представления налоговой отчетности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kk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868047"/>
                  </a:ext>
                </a:extLst>
              </a:tr>
              <a:tr h="374328"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Способы обеспечения исполнения налогового обязательства (взыскание)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направление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уведомления о погашении налоговой задолженности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392914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приостановление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расходных операций по банковским счетам, по кассе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188764"/>
                  </a:ext>
                </a:extLst>
              </a:tr>
              <a:tr h="32987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ограничение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 распоряжении имуществом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504675"/>
                  </a:ext>
                </a:extLst>
              </a:tr>
              <a:tr h="32987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взыскание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 банковских счетов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322272"/>
                  </a:ext>
                </a:extLst>
              </a:tr>
              <a:tr h="32987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взыскание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со счетов дебиторов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711074"/>
                  </a:ext>
                </a:extLst>
              </a:tr>
              <a:tr h="37432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зыскание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за счет реализации ограниченного в распоряжении имущества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00856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947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КАТЕГОРИРОВАНИЕ НАЛОГОПЛАТЕЛЬЩИКОВ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7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702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ый треугольник 16"/>
          <p:cNvSpPr/>
          <p:nvPr/>
        </p:nvSpPr>
        <p:spPr>
          <a:xfrm>
            <a:off x="280134" y="1900258"/>
            <a:ext cx="5804034" cy="4501566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0698" y="-20403"/>
            <a:ext cx="7943750" cy="873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КАТЕГОРИРОВАНИЕ НАЛОГОПЛАТЕЛЬЩИКОВ</a:t>
            </a:r>
            <a:b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altLang="ru-RU" sz="2400" b="1" dirty="0" smtClean="0">
                <a:latin typeface="Tahoma" pitchFamily="34" charset="0"/>
                <a:ea typeface="+mn-ea"/>
                <a:cs typeface="Tahoma" pitchFamily="34" charset="0"/>
              </a:rPr>
              <a:t>РЕЗУЛЬТАТЫ</a:t>
            </a:r>
            <a:endParaRPr lang="ru-RU" altLang="ru-RU" sz="2400" b="1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6692235" y="5740233"/>
            <a:ext cx="4918740" cy="132318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600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FB464B71-FF97-412B-A4A3-00B5841AE811}"/>
              </a:ext>
            </a:extLst>
          </p:cNvPr>
          <p:cNvCxnSpPr/>
          <p:nvPr/>
        </p:nvCxnSpPr>
        <p:spPr>
          <a:xfrm>
            <a:off x="280134" y="4509120"/>
            <a:ext cx="47331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4F1163F8-962E-4E6D-86EE-C04C7BB2D1B9}"/>
              </a:ext>
            </a:extLst>
          </p:cNvPr>
          <p:cNvCxnSpPr/>
          <p:nvPr/>
        </p:nvCxnSpPr>
        <p:spPr>
          <a:xfrm>
            <a:off x="280134" y="2279940"/>
            <a:ext cx="467943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ый треугольник 58"/>
          <p:cNvSpPr/>
          <p:nvPr/>
        </p:nvSpPr>
        <p:spPr>
          <a:xfrm>
            <a:off x="280134" y="1900258"/>
            <a:ext cx="3355762" cy="260886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280134" y="1900258"/>
            <a:ext cx="457200" cy="37968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8" name="Прямоугольник 7167"/>
          <p:cNvSpPr/>
          <p:nvPr/>
        </p:nvSpPr>
        <p:spPr>
          <a:xfrm>
            <a:off x="1691680" y="148478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высокая степень риска – </a:t>
            </a:r>
            <a:r>
              <a:rPr lang="ru-RU" sz="2400" dirty="0"/>
              <a:t>2</a:t>
            </a:r>
            <a:r>
              <a:rPr lang="kk-KZ" sz="2400" dirty="0"/>
              <a:t>4</a:t>
            </a:r>
            <a:r>
              <a:rPr lang="ru-RU" sz="2400" dirty="0"/>
              <a:t> </a:t>
            </a:r>
            <a:r>
              <a:rPr lang="ru-RU" sz="2400" dirty="0" err="1"/>
              <a:t>тыс.НП</a:t>
            </a:r>
            <a:r>
              <a:rPr lang="ru-RU" sz="2400" dirty="0"/>
              <a:t> </a:t>
            </a:r>
          </a:p>
          <a:p>
            <a:r>
              <a:rPr lang="ru-RU" sz="2400" dirty="0"/>
              <a:t>(2% от общего количества НП)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131840" y="289691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средняя степень риска – </a:t>
            </a:r>
            <a:r>
              <a:rPr lang="ru-RU" sz="2400" dirty="0"/>
              <a:t>840 </a:t>
            </a:r>
            <a:r>
              <a:rPr lang="ru-RU" sz="2400" dirty="0" err="1"/>
              <a:t>тыс.НП</a:t>
            </a:r>
            <a:r>
              <a:rPr lang="ru-RU" sz="2400" dirty="0"/>
              <a:t> </a:t>
            </a:r>
          </a:p>
          <a:p>
            <a:r>
              <a:rPr lang="ru-RU" sz="2400" dirty="0"/>
              <a:t>(51% от общего количества НП)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900237" y="4797152"/>
            <a:ext cx="4243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низкая </a:t>
            </a:r>
            <a:r>
              <a:rPr lang="ru-RU" sz="2400" b="1" i="1" dirty="0" smtClean="0"/>
              <a:t>степень</a:t>
            </a:r>
            <a:r>
              <a:rPr lang="ru-RU" sz="2400" dirty="0" smtClean="0"/>
              <a:t>– </a:t>
            </a:r>
            <a:r>
              <a:rPr lang="ru-RU" sz="2400" dirty="0"/>
              <a:t>778 </a:t>
            </a:r>
            <a:r>
              <a:rPr lang="ru-RU" sz="2400" dirty="0" err="1"/>
              <a:t>тыс.НП</a:t>
            </a:r>
            <a:r>
              <a:rPr lang="ru-RU" sz="2400" dirty="0"/>
              <a:t> </a:t>
            </a:r>
          </a:p>
          <a:p>
            <a:r>
              <a:rPr lang="ru-RU" sz="2400" dirty="0"/>
              <a:t>(47% от общего количества НП)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8</a:t>
            </a:fld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36284" y="980728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b="1" dirty="0">
                <a:latin typeface="Tahoma" pitchFamily="34" charset="0"/>
                <a:cs typeface="Tahoma" pitchFamily="34" charset="0"/>
              </a:rPr>
              <a:t>НА 01.07.2020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70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"/>
            <a:ext cx="9144000" cy="87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5" y="44624"/>
            <a:ext cx="914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ОТБОР НА НАЛОГОВУЮ ПРОВЕРКУ</a:t>
            </a:r>
          </a:p>
          <a:p>
            <a:pPr algn="ctr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98072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Предпринимательский кодекс РК от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29 октября 2015 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года (пункт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2 статьи 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141) 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Приказ Министра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национальной экономики 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РК «Об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Правил формирования государственными органами системы оценки рисков и формы проверочных листов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от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31 июля 2018 года № 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endParaRPr lang="kk-K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Совместным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приказом Министра финансов 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РК от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28 ноября 2018 года № 1030 и Министра национальной экономики 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РК от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28 ноября 2018 года № 86 «Об утверждении критериев оценки степени риска для отбора субъектов (объектов) налоговой проверки, проводимой по особому порядку на основе оценки степени риска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(согласован </a:t>
            </a:r>
            <a:r>
              <a:rPr lang="kk-KZ" b="1" dirty="0"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КПСиСУ ГП РК)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Приказ Председателя КГД  по расчету закрытых критериев </a:t>
            </a:r>
            <a:r>
              <a:rPr lang="kk-KZ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 </a:t>
            </a:r>
            <a:r>
              <a:rPr lang="kk-KZ" b="1" dirty="0">
                <a:latin typeface="Tahoma" pitchFamily="34" charset="0"/>
                <a:ea typeface="Tahoma" pitchFamily="34" charset="0"/>
                <a:cs typeface="Tahoma" pitchFamily="34" charset="0"/>
              </a:rPr>
              <a:t>с КПСиСУ ГП РК)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362F3D1-C088-4A88-A648-C84F318A3FE0}" type="slidenum">
              <a:rPr lang="ru-RU" sz="2000" b="1"/>
              <a:pPr/>
              <a:t>9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168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13991</TotalTime>
  <Words>2728</Words>
  <Application>Microsoft Office PowerPoint</Application>
  <PresentationFormat>Экран (4:3)</PresentationFormat>
  <Paragraphs>450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КАТЕГОРИРОВАНИЕ НАЛОГОПЛАТЕЛЬЩИКОВ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Кадырбаев Диас</dc:creator>
  <cp:lastModifiedBy>Гульнара Мухаметжанова</cp:lastModifiedBy>
  <cp:revision>673</cp:revision>
  <cp:lastPrinted>2018-11-28T09:41:20Z</cp:lastPrinted>
  <dcterms:created xsi:type="dcterms:W3CDTF">2017-06-16T02:40:37Z</dcterms:created>
  <dcterms:modified xsi:type="dcterms:W3CDTF">2020-10-07T07:05:46Z</dcterms:modified>
</cp:coreProperties>
</file>